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gif" ContentType="image/gif"/>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2"/>
  </p:notesMasterIdLst>
  <p:handoutMasterIdLst>
    <p:handoutMasterId r:id="rId37"/>
  </p:handoutMasterIdLst>
  <p:sldIdLst>
    <p:sldId id="457" r:id="rId3"/>
    <p:sldId id="482" r:id="rId4"/>
    <p:sldId id="488" r:id="rId5"/>
    <p:sldId id="494" r:id="rId6"/>
    <p:sldId id="495" r:id="rId7"/>
    <p:sldId id="491" r:id="rId8"/>
    <p:sldId id="484" r:id="rId9"/>
    <p:sldId id="499" r:id="rId10"/>
    <p:sldId id="493" r:id="rId11"/>
    <p:sldId id="472" r:id="rId13"/>
    <p:sldId id="474" r:id="rId14"/>
    <p:sldId id="475" r:id="rId15"/>
    <p:sldId id="476" r:id="rId16"/>
    <p:sldId id="477" r:id="rId17"/>
    <p:sldId id="478" r:id="rId18"/>
    <p:sldId id="426" r:id="rId19"/>
    <p:sldId id="442" r:id="rId20"/>
    <p:sldId id="463" r:id="rId21"/>
    <p:sldId id="443" r:id="rId22"/>
    <p:sldId id="462" r:id="rId23"/>
    <p:sldId id="464" r:id="rId24"/>
    <p:sldId id="460" r:id="rId25"/>
    <p:sldId id="444" r:id="rId26"/>
    <p:sldId id="479" r:id="rId27"/>
    <p:sldId id="465" r:id="rId28"/>
    <p:sldId id="480" r:id="rId29"/>
    <p:sldId id="481" r:id="rId30"/>
    <p:sldId id="452" r:id="rId31"/>
    <p:sldId id="500" r:id="rId32"/>
    <p:sldId id="497" r:id="rId33"/>
    <p:sldId id="501" r:id="rId34"/>
    <p:sldId id="496" r:id="rId35"/>
    <p:sldId id="377" r:id="rId36"/>
  </p:sldIdLst>
  <p:sldSz cx="9144000" cy="6858000" type="screen4x3"/>
  <p:notesSz cx="6858000" cy="9144000"/>
  <p:custDataLst>
    <p:tags r:id="rId42"/>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3399"/>
    <a:srgbClr val="7030A0"/>
    <a:srgbClr val="000000"/>
    <a:srgbClr val="006666"/>
    <a:srgbClr val="009200"/>
    <a:srgbClr val="0000FF"/>
    <a:srgbClr val="00CC00"/>
    <a:srgbClr val="000066"/>
    <a:srgbClr val="0E30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2" autoAdjust="0"/>
    <p:restoredTop sz="97885" autoAdjust="0"/>
  </p:normalViewPr>
  <p:slideViewPr>
    <p:cSldViewPr snapToObjects="1" showGuides="1">
      <p:cViewPr varScale="1">
        <p:scale>
          <a:sx n="116" d="100"/>
          <a:sy n="116" d="100"/>
        </p:scale>
        <p:origin x="127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48" d="100"/>
          <a:sy n="48" d="100"/>
        </p:scale>
        <p:origin x="-19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gs" Target="tags/tag1.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file:///E:\Untitled.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1027410233515"/>
          <c:y val="0.0306647332822848"/>
          <c:w val="0.768341153232135"/>
          <c:h val="0.803272095943156"/>
        </c:manualLayout>
      </c:layout>
      <c:scatterChart>
        <c:scatterStyle val="smoothMarker"/>
        <c:varyColors val="0"/>
        <c:ser>
          <c:idx val="0"/>
          <c:order val="0"/>
          <c:spPr>
            <a:ln w="19050" cap="rnd">
              <a:solidFill>
                <a:schemeClr val="accent1"/>
              </a:solidFill>
              <a:round/>
            </a:ln>
            <a:effectLst/>
          </c:spPr>
          <c:marker>
            <c:symbol val="none"/>
          </c:marker>
          <c:dLbls>
            <c:delete val="1"/>
          </c:dLbls>
          <c:xVal>
            <c:numRef>
              <c:f>Untitled!$A$1:$A$219</c:f>
              <c:numCache>
                <c:formatCode>General</c:formatCode>
                <c:ptCount val="219"/>
                <c:pt idx="0">
                  <c:v>0</c:v>
                </c:pt>
                <c:pt idx="1">
                  <c:v>0.1</c:v>
                </c:pt>
                <c:pt idx="2">
                  <c:v>0.2</c:v>
                </c:pt>
                <c:pt idx="3">
                  <c:v>0.3</c:v>
                </c:pt>
                <c:pt idx="4">
                  <c:v>0.4</c:v>
                </c:pt>
                <c:pt idx="5">
                  <c:v>0.5</c:v>
                </c:pt>
                <c:pt idx="6">
                  <c:v>0.6</c:v>
                </c:pt>
                <c:pt idx="7">
                  <c:v>0.7</c:v>
                </c:pt>
                <c:pt idx="8">
                  <c:v>0.8</c:v>
                </c:pt>
                <c:pt idx="9">
                  <c:v>0.9</c:v>
                </c:pt>
                <c:pt idx="10">
                  <c:v>1</c:v>
                </c:pt>
                <c:pt idx="11">
                  <c:v>1.1</c:v>
                </c:pt>
                <c:pt idx="12">
                  <c:v>1.2</c:v>
                </c:pt>
                <c:pt idx="13">
                  <c:v>1.3</c:v>
                </c:pt>
                <c:pt idx="14">
                  <c:v>1.4</c:v>
                </c:pt>
                <c:pt idx="15">
                  <c:v>1.5</c:v>
                </c:pt>
                <c:pt idx="16">
                  <c:v>1.6</c:v>
                </c:pt>
                <c:pt idx="17">
                  <c:v>1.7</c:v>
                </c:pt>
                <c:pt idx="18">
                  <c:v>1.8</c:v>
                </c:pt>
                <c:pt idx="19">
                  <c:v>1.9</c:v>
                </c:pt>
                <c:pt idx="20">
                  <c:v>2</c:v>
                </c:pt>
                <c:pt idx="21">
                  <c:v>2.1</c:v>
                </c:pt>
                <c:pt idx="22">
                  <c:v>2.2</c:v>
                </c:pt>
                <c:pt idx="23">
                  <c:v>2.3</c:v>
                </c:pt>
                <c:pt idx="24">
                  <c:v>2.4</c:v>
                </c:pt>
                <c:pt idx="25">
                  <c:v>2.5</c:v>
                </c:pt>
                <c:pt idx="26">
                  <c:v>2.6</c:v>
                </c:pt>
                <c:pt idx="27">
                  <c:v>2.7</c:v>
                </c:pt>
                <c:pt idx="28">
                  <c:v>2.8</c:v>
                </c:pt>
                <c:pt idx="29">
                  <c:v>2.9</c:v>
                </c:pt>
                <c:pt idx="30">
                  <c:v>3</c:v>
                </c:pt>
                <c:pt idx="31">
                  <c:v>3.1</c:v>
                </c:pt>
                <c:pt idx="32">
                  <c:v>3.2</c:v>
                </c:pt>
                <c:pt idx="33">
                  <c:v>3.3</c:v>
                </c:pt>
                <c:pt idx="34">
                  <c:v>3.4</c:v>
                </c:pt>
                <c:pt idx="35">
                  <c:v>3.5</c:v>
                </c:pt>
                <c:pt idx="36">
                  <c:v>3.52</c:v>
                </c:pt>
                <c:pt idx="37">
                  <c:v>3.54</c:v>
                </c:pt>
                <c:pt idx="38">
                  <c:v>3.56</c:v>
                </c:pt>
                <c:pt idx="39">
                  <c:v>3.58</c:v>
                </c:pt>
                <c:pt idx="40">
                  <c:v>3.6</c:v>
                </c:pt>
                <c:pt idx="41">
                  <c:v>3.62</c:v>
                </c:pt>
                <c:pt idx="42">
                  <c:v>3.64</c:v>
                </c:pt>
                <c:pt idx="43">
                  <c:v>3.66</c:v>
                </c:pt>
                <c:pt idx="44">
                  <c:v>3.68</c:v>
                </c:pt>
                <c:pt idx="45">
                  <c:v>3.7</c:v>
                </c:pt>
                <c:pt idx="46">
                  <c:v>3.72</c:v>
                </c:pt>
                <c:pt idx="47">
                  <c:v>3.74</c:v>
                </c:pt>
                <c:pt idx="48">
                  <c:v>3.76</c:v>
                </c:pt>
                <c:pt idx="49">
                  <c:v>3.78</c:v>
                </c:pt>
                <c:pt idx="50">
                  <c:v>3.8</c:v>
                </c:pt>
                <c:pt idx="51">
                  <c:v>3.82</c:v>
                </c:pt>
                <c:pt idx="52">
                  <c:v>3.84</c:v>
                </c:pt>
                <c:pt idx="53">
                  <c:v>3.86</c:v>
                </c:pt>
                <c:pt idx="54">
                  <c:v>3.88</c:v>
                </c:pt>
                <c:pt idx="55">
                  <c:v>3.9</c:v>
                </c:pt>
                <c:pt idx="56">
                  <c:v>3.92</c:v>
                </c:pt>
                <c:pt idx="57">
                  <c:v>3.94</c:v>
                </c:pt>
                <c:pt idx="58">
                  <c:v>3.96</c:v>
                </c:pt>
                <c:pt idx="59">
                  <c:v>3.98</c:v>
                </c:pt>
                <c:pt idx="60">
                  <c:v>4</c:v>
                </c:pt>
                <c:pt idx="61">
                  <c:v>4.02</c:v>
                </c:pt>
                <c:pt idx="62">
                  <c:v>4.04</c:v>
                </c:pt>
                <c:pt idx="63">
                  <c:v>4.06</c:v>
                </c:pt>
                <c:pt idx="64">
                  <c:v>4.08</c:v>
                </c:pt>
                <c:pt idx="65">
                  <c:v>4.1</c:v>
                </c:pt>
                <c:pt idx="66">
                  <c:v>4.12</c:v>
                </c:pt>
                <c:pt idx="67">
                  <c:v>4.14</c:v>
                </c:pt>
                <c:pt idx="68">
                  <c:v>4.16</c:v>
                </c:pt>
                <c:pt idx="69">
                  <c:v>4.18</c:v>
                </c:pt>
                <c:pt idx="70">
                  <c:v>4.2</c:v>
                </c:pt>
                <c:pt idx="71">
                  <c:v>4.22</c:v>
                </c:pt>
                <c:pt idx="72">
                  <c:v>4.24</c:v>
                </c:pt>
                <c:pt idx="73">
                  <c:v>4.26</c:v>
                </c:pt>
                <c:pt idx="74">
                  <c:v>4.28</c:v>
                </c:pt>
                <c:pt idx="75">
                  <c:v>4.3</c:v>
                </c:pt>
                <c:pt idx="76">
                  <c:v>4.32</c:v>
                </c:pt>
                <c:pt idx="77">
                  <c:v>4.34</c:v>
                </c:pt>
                <c:pt idx="78">
                  <c:v>4.36</c:v>
                </c:pt>
                <c:pt idx="79">
                  <c:v>4.38</c:v>
                </c:pt>
                <c:pt idx="80">
                  <c:v>4.4</c:v>
                </c:pt>
                <c:pt idx="81">
                  <c:v>4.42</c:v>
                </c:pt>
                <c:pt idx="82">
                  <c:v>4.44</c:v>
                </c:pt>
                <c:pt idx="83">
                  <c:v>4.46</c:v>
                </c:pt>
                <c:pt idx="84">
                  <c:v>4.48</c:v>
                </c:pt>
                <c:pt idx="85">
                  <c:v>4.5</c:v>
                </c:pt>
                <c:pt idx="86">
                  <c:v>4.52</c:v>
                </c:pt>
                <c:pt idx="87">
                  <c:v>4.54</c:v>
                </c:pt>
                <c:pt idx="88">
                  <c:v>4.56</c:v>
                </c:pt>
                <c:pt idx="89">
                  <c:v>4.58</c:v>
                </c:pt>
                <c:pt idx="90">
                  <c:v>4.6</c:v>
                </c:pt>
                <c:pt idx="91">
                  <c:v>4.62</c:v>
                </c:pt>
                <c:pt idx="92">
                  <c:v>4.64</c:v>
                </c:pt>
                <c:pt idx="93">
                  <c:v>4.66</c:v>
                </c:pt>
                <c:pt idx="94">
                  <c:v>4.68</c:v>
                </c:pt>
                <c:pt idx="95">
                  <c:v>4.7</c:v>
                </c:pt>
                <c:pt idx="96">
                  <c:v>4.72</c:v>
                </c:pt>
                <c:pt idx="97">
                  <c:v>4.74</c:v>
                </c:pt>
                <c:pt idx="98">
                  <c:v>4.76</c:v>
                </c:pt>
                <c:pt idx="99">
                  <c:v>4.78</c:v>
                </c:pt>
                <c:pt idx="100">
                  <c:v>4.8</c:v>
                </c:pt>
                <c:pt idx="101">
                  <c:v>4.82</c:v>
                </c:pt>
                <c:pt idx="102">
                  <c:v>4.84</c:v>
                </c:pt>
                <c:pt idx="103">
                  <c:v>4.86</c:v>
                </c:pt>
                <c:pt idx="104">
                  <c:v>4.88</c:v>
                </c:pt>
                <c:pt idx="105">
                  <c:v>4.9</c:v>
                </c:pt>
                <c:pt idx="106">
                  <c:v>4.92</c:v>
                </c:pt>
                <c:pt idx="107">
                  <c:v>4.93999999999999</c:v>
                </c:pt>
                <c:pt idx="108">
                  <c:v>4.96</c:v>
                </c:pt>
                <c:pt idx="109">
                  <c:v>4.98</c:v>
                </c:pt>
                <c:pt idx="110">
                  <c:v>5</c:v>
                </c:pt>
                <c:pt idx="111">
                  <c:v>5.02</c:v>
                </c:pt>
                <c:pt idx="112">
                  <c:v>5.04</c:v>
                </c:pt>
                <c:pt idx="113">
                  <c:v>5.06</c:v>
                </c:pt>
                <c:pt idx="114">
                  <c:v>5.08</c:v>
                </c:pt>
                <c:pt idx="115">
                  <c:v>5.1</c:v>
                </c:pt>
                <c:pt idx="116">
                  <c:v>5.12</c:v>
                </c:pt>
                <c:pt idx="117">
                  <c:v>5.14</c:v>
                </c:pt>
                <c:pt idx="118">
                  <c:v>5.16</c:v>
                </c:pt>
                <c:pt idx="119">
                  <c:v>5.18</c:v>
                </c:pt>
                <c:pt idx="120">
                  <c:v>5.2</c:v>
                </c:pt>
                <c:pt idx="121">
                  <c:v>5.22</c:v>
                </c:pt>
                <c:pt idx="122">
                  <c:v>5.24</c:v>
                </c:pt>
                <c:pt idx="123">
                  <c:v>5.26</c:v>
                </c:pt>
                <c:pt idx="124">
                  <c:v>5.28</c:v>
                </c:pt>
                <c:pt idx="125">
                  <c:v>5.3</c:v>
                </c:pt>
                <c:pt idx="126">
                  <c:v>5.32</c:v>
                </c:pt>
                <c:pt idx="127">
                  <c:v>5.34</c:v>
                </c:pt>
                <c:pt idx="128">
                  <c:v>5.36</c:v>
                </c:pt>
                <c:pt idx="129">
                  <c:v>5.38</c:v>
                </c:pt>
                <c:pt idx="130">
                  <c:v>5.4</c:v>
                </c:pt>
                <c:pt idx="131">
                  <c:v>5.42</c:v>
                </c:pt>
                <c:pt idx="132">
                  <c:v>5.43999999999999</c:v>
                </c:pt>
                <c:pt idx="133">
                  <c:v>5.46</c:v>
                </c:pt>
                <c:pt idx="134">
                  <c:v>5.48</c:v>
                </c:pt>
                <c:pt idx="135">
                  <c:v>5.5</c:v>
                </c:pt>
                <c:pt idx="136">
                  <c:v>5.52</c:v>
                </c:pt>
                <c:pt idx="137">
                  <c:v>5.54</c:v>
                </c:pt>
                <c:pt idx="138">
                  <c:v>5.56</c:v>
                </c:pt>
                <c:pt idx="139">
                  <c:v>5.58</c:v>
                </c:pt>
                <c:pt idx="140">
                  <c:v>5.6</c:v>
                </c:pt>
                <c:pt idx="141">
                  <c:v>5.62</c:v>
                </c:pt>
                <c:pt idx="142">
                  <c:v>5.64</c:v>
                </c:pt>
                <c:pt idx="143">
                  <c:v>5.66</c:v>
                </c:pt>
                <c:pt idx="144">
                  <c:v>5.68</c:v>
                </c:pt>
                <c:pt idx="145">
                  <c:v>5.7</c:v>
                </c:pt>
                <c:pt idx="146">
                  <c:v>5.72</c:v>
                </c:pt>
                <c:pt idx="147">
                  <c:v>5.74</c:v>
                </c:pt>
                <c:pt idx="148">
                  <c:v>5.76</c:v>
                </c:pt>
                <c:pt idx="149">
                  <c:v>5.78</c:v>
                </c:pt>
                <c:pt idx="150">
                  <c:v>5.8</c:v>
                </c:pt>
                <c:pt idx="151">
                  <c:v>5.82</c:v>
                </c:pt>
                <c:pt idx="152">
                  <c:v>5.84</c:v>
                </c:pt>
                <c:pt idx="153">
                  <c:v>5.85999999999999</c:v>
                </c:pt>
                <c:pt idx="154">
                  <c:v>5.88</c:v>
                </c:pt>
                <c:pt idx="155">
                  <c:v>5.9</c:v>
                </c:pt>
                <c:pt idx="156">
                  <c:v>5.92</c:v>
                </c:pt>
                <c:pt idx="157">
                  <c:v>5.93999999999999</c:v>
                </c:pt>
                <c:pt idx="158">
                  <c:v>5.96</c:v>
                </c:pt>
                <c:pt idx="159">
                  <c:v>5.98</c:v>
                </c:pt>
                <c:pt idx="160">
                  <c:v>6</c:v>
                </c:pt>
                <c:pt idx="161">
                  <c:v>6.02</c:v>
                </c:pt>
                <c:pt idx="162">
                  <c:v>6.04</c:v>
                </c:pt>
                <c:pt idx="163">
                  <c:v>6.06</c:v>
                </c:pt>
                <c:pt idx="164">
                  <c:v>6.08</c:v>
                </c:pt>
                <c:pt idx="165">
                  <c:v>6.1</c:v>
                </c:pt>
                <c:pt idx="166">
                  <c:v>6.12</c:v>
                </c:pt>
                <c:pt idx="167">
                  <c:v>6.14</c:v>
                </c:pt>
                <c:pt idx="168">
                  <c:v>6.16</c:v>
                </c:pt>
                <c:pt idx="169">
                  <c:v>6.18</c:v>
                </c:pt>
                <c:pt idx="170">
                  <c:v>6.2</c:v>
                </c:pt>
                <c:pt idx="171">
                  <c:v>6.22</c:v>
                </c:pt>
                <c:pt idx="172">
                  <c:v>6.24</c:v>
                </c:pt>
                <c:pt idx="173">
                  <c:v>6.26</c:v>
                </c:pt>
                <c:pt idx="174">
                  <c:v>6.28</c:v>
                </c:pt>
                <c:pt idx="175">
                  <c:v>6.3</c:v>
                </c:pt>
                <c:pt idx="176">
                  <c:v>6.32</c:v>
                </c:pt>
                <c:pt idx="177">
                  <c:v>6.34</c:v>
                </c:pt>
                <c:pt idx="178">
                  <c:v>6.35999999999999</c:v>
                </c:pt>
                <c:pt idx="179">
                  <c:v>6.38</c:v>
                </c:pt>
                <c:pt idx="180">
                  <c:v>6.4</c:v>
                </c:pt>
                <c:pt idx="181">
                  <c:v>6.42</c:v>
                </c:pt>
                <c:pt idx="182">
                  <c:v>6.43999999999999</c:v>
                </c:pt>
                <c:pt idx="183">
                  <c:v>6.46</c:v>
                </c:pt>
                <c:pt idx="184">
                  <c:v>6.48</c:v>
                </c:pt>
                <c:pt idx="185">
                  <c:v>6.5</c:v>
                </c:pt>
                <c:pt idx="186">
                  <c:v>6.52</c:v>
                </c:pt>
                <c:pt idx="187">
                  <c:v>6.54</c:v>
                </c:pt>
                <c:pt idx="188">
                  <c:v>6.56</c:v>
                </c:pt>
                <c:pt idx="189">
                  <c:v>6.58</c:v>
                </c:pt>
                <c:pt idx="190">
                  <c:v>6.6</c:v>
                </c:pt>
                <c:pt idx="191">
                  <c:v>6.62</c:v>
                </c:pt>
                <c:pt idx="192">
                  <c:v>6.64</c:v>
                </c:pt>
                <c:pt idx="193">
                  <c:v>6.66</c:v>
                </c:pt>
                <c:pt idx="194">
                  <c:v>6.68</c:v>
                </c:pt>
                <c:pt idx="195">
                  <c:v>6.7</c:v>
                </c:pt>
                <c:pt idx="196">
                  <c:v>6.72</c:v>
                </c:pt>
                <c:pt idx="197">
                  <c:v>6.74</c:v>
                </c:pt>
                <c:pt idx="198">
                  <c:v>6.76</c:v>
                </c:pt>
                <c:pt idx="199">
                  <c:v>6.78</c:v>
                </c:pt>
                <c:pt idx="200">
                  <c:v>6.8</c:v>
                </c:pt>
                <c:pt idx="201">
                  <c:v>6.82</c:v>
                </c:pt>
                <c:pt idx="202">
                  <c:v>6.84</c:v>
                </c:pt>
                <c:pt idx="203">
                  <c:v>6.85999999999999</c:v>
                </c:pt>
                <c:pt idx="204">
                  <c:v>6.88</c:v>
                </c:pt>
                <c:pt idx="205">
                  <c:v>6.9</c:v>
                </c:pt>
                <c:pt idx="206">
                  <c:v>6.92</c:v>
                </c:pt>
                <c:pt idx="207">
                  <c:v>6.93999999999999</c:v>
                </c:pt>
                <c:pt idx="208">
                  <c:v>6.96</c:v>
                </c:pt>
                <c:pt idx="209">
                  <c:v>6.98</c:v>
                </c:pt>
                <c:pt idx="210">
                  <c:v>7</c:v>
                </c:pt>
              </c:numCache>
            </c:numRef>
          </c:xVal>
          <c:yVal>
            <c:numRef>
              <c:f>Untitled!$B$1:$B$219</c:f>
              <c:numCache>
                <c:formatCode>General</c:formatCode>
                <c:ptCount val="219"/>
                <c:pt idx="0">
                  <c:v>0</c:v>
                </c:pt>
                <c:pt idx="1">
                  <c:v>-0.0112827190521955</c:v>
                </c:pt>
                <c:pt idx="2">
                  <c:v>-0.0132905836493665</c:v>
                </c:pt>
                <c:pt idx="3">
                  <c:v>-0.0257832009499237</c:v>
                </c:pt>
                <c:pt idx="4">
                  <c:v>-0.0575798096305957</c:v>
                </c:pt>
                <c:pt idx="5">
                  <c:v>-0.0492473171178977</c:v>
                </c:pt>
                <c:pt idx="6">
                  <c:v>0.0236757944256044</c:v>
                </c:pt>
                <c:pt idx="7">
                  <c:v>0.0480157595276845</c:v>
                </c:pt>
                <c:pt idx="8">
                  <c:v>-0.0325935646651721</c:v>
                </c:pt>
                <c:pt idx="9">
                  <c:v>-0.0912532448226099</c:v>
                </c:pt>
                <c:pt idx="10">
                  <c:v>-0.0202875663561689</c:v>
                </c:pt>
                <c:pt idx="11">
                  <c:v>0.0563080191070833</c:v>
                </c:pt>
                <c:pt idx="12">
                  <c:v>-0.0111782569873385</c:v>
                </c:pt>
                <c:pt idx="13">
                  <c:v>-0.100231147671834</c:v>
                </c:pt>
                <c:pt idx="14">
                  <c:v>-0.0228758050907908</c:v>
                </c:pt>
                <c:pt idx="15">
                  <c:v>0.0846648819860908</c:v>
                </c:pt>
                <c:pt idx="16">
                  <c:v>-0.0228627741881754</c:v>
                </c:pt>
                <c:pt idx="17">
                  <c:v>-0.151057327510912</c:v>
                </c:pt>
                <c:pt idx="18">
                  <c:v>0.0217323729018432</c:v>
                </c:pt>
                <c:pt idx="19">
                  <c:v>0.157164053152452</c:v>
                </c:pt>
                <c:pt idx="20">
                  <c:v>-0.132243250377868</c:v>
                </c:pt>
                <c:pt idx="21">
                  <c:v>-0.213513035319934</c:v>
                </c:pt>
                <c:pt idx="22">
                  <c:v>0.227916205842871</c:v>
                </c:pt>
                <c:pt idx="23">
                  <c:v>0.122033868786752</c:v>
                </c:pt>
                <c:pt idx="24">
                  <c:v>-0.411212479707289</c:v>
                </c:pt>
                <c:pt idx="25">
                  <c:v>0.0156527426642572</c:v>
                </c:pt>
                <c:pt idx="26">
                  <c:v>0.445272170520421</c:v>
                </c:pt>
                <c:pt idx="27">
                  <c:v>-0.318899697581471</c:v>
                </c:pt>
                <c:pt idx="28">
                  <c:v>-0.404263037166097</c:v>
                </c:pt>
                <c:pt idx="29">
                  <c:v>0.533500257888172</c:v>
                </c:pt>
                <c:pt idx="30">
                  <c:v>0.125922494231867</c:v>
                </c:pt>
                <c:pt idx="31">
                  <c:v>-0.713222079166844</c:v>
                </c:pt>
                <c:pt idx="32">
                  <c:v>0.169119343990577</c:v>
                </c:pt>
                <c:pt idx="33">
                  <c:v>0.635633334992653</c:v>
                </c:pt>
                <c:pt idx="34">
                  <c:v>-0.545287135457139</c:v>
                </c:pt>
                <c:pt idx="35">
                  <c:v>-0.464959131471398</c:v>
                </c:pt>
                <c:pt idx="36">
                  <c:v>-0.205186308832188</c:v>
                </c:pt>
                <c:pt idx="37">
                  <c:v>0.0824946563064844</c:v>
                </c:pt>
                <c:pt idx="38">
                  <c:v>0.359567141633631</c:v>
                </c:pt>
                <c:pt idx="39">
                  <c:v>0.591070199513618</c:v>
                </c:pt>
                <c:pt idx="40">
                  <c:v>0.744028994759743</c:v>
                </c:pt>
                <c:pt idx="41">
                  <c:v>0.798365359793117</c:v>
                </c:pt>
                <c:pt idx="42">
                  <c:v>0.746844415124155</c:v>
                </c:pt>
                <c:pt idx="43">
                  <c:v>0.596907316507979</c:v>
                </c:pt>
                <c:pt idx="44">
                  <c:v>0.366985206854201</c:v>
                </c:pt>
                <c:pt idx="45">
                  <c:v>0.0861360107253927</c:v>
                </c:pt>
                <c:pt idx="46">
                  <c:v>-0.212418827173982</c:v>
                </c:pt>
                <c:pt idx="47">
                  <c:v>-0.488198995104636</c:v>
                </c:pt>
                <c:pt idx="48">
                  <c:v>-0.706637464755731</c:v>
                </c:pt>
                <c:pt idx="49">
                  <c:v>-0.836401134097298</c:v>
                </c:pt>
                <c:pt idx="50">
                  <c:v>-0.861116301297618</c:v>
                </c:pt>
                <c:pt idx="51">
                  <c:v>-0.777649071784432</c:v>
                </c:pt>
                <c:pt idx="52">
                  <c:v>-0.597418542629003</c:v>
                </c:pt>
                <c:pt idx="53">
                  <c:v>-0.342634311151137</c:v>
                </c:pt>
                <c:pt idx="54">
                  <c:v>-0.0452151596799366</c:v>
                </c:pt>
                <c:pt idx="55">
                  <c:v>0.2588365578719</c:v>
                </c:pt>
                <c:pt idx="56">
                  <c:v>0.528406644302201</c:v>
                </c:pt>
                <c:pt idx="57">
                  <c:v>0.729119908142822</c:v>
                </c:pt>
                <c:pt idx="58">
                  <c:v>0.832297592074979</c:v>
                </c:pt>
                <c:pt idx="59">
                  <c:v>0.825656930156949</c:v>
                </c:pt>
                <c:pt idx="60">
                  <c:v>0.710958851558968</c:v>
                </c:pt>
                <c:pt idx="61">
                  <c:v>0.503193785133454</c:v>
                </c:pt>
                <c:pt idx="62">
                  <c:v>0.228324417274972</c:v>
                </c:pt>
                <c:pt idx="63">
                  <c:v>-0.0802077995529206</c:v>
                </c:pt>
                <c:pt idx="64">
                  <c:v>-0.383998793861542</c:v>
                </c:pt>
                <c:pt idx="65">
                  <c:v>-0.642422928299745</c:v>
                </c:pt>
                <c:pt idx="66">
                  <c:v>-0.822041604504511</c:v>
                </c:pt>
                <c:pt idx="67">
                  <c:v>-0.897577424672697</c:v>
                </c:pt>
                <c:pt idx="68">
                  <c:v>-0.860538536753642</c:v>
                </c:pt>
                <c:pt idx="69">
                  <c:v>-0.716894103470939</c:v>
                </c:pt>
                <c:pt idx="70">
                  <c:v>-0.484499422360337</c:v>
                </c:pt>
                <c:pt idx="71">
                  <c:v>-0.192660429682838</c:v>
                </c:pt>
                <c:pt idx="72">
                  <c:v>0.123263997432883</c:v>
                </c:pt>
                <c:pt idx="73">
                  <c:v>0.423006194507069</c:v>
                </c:pt>
                <c:pt idx="74">
                  <c:v>0.666726202327054</c:v>
                </c:pt>
                <c:pt idx="75">
                  <c:v>0.822144454880289</c:v>
                </c:pt>
                <c:pt idx="76">
                  <c:v>0.868158197715574</c:v>
                </c:pt>
                <c:pt idx="77">
                  <c:v>0.800357403534323</c:v>
                </c:pt>
                <c:pt idx="78">
                  <c:v>0.629049815328105</c:v>
                </c:pt>
                <c:pt idx="79">
                  <c:v>0.37514538869844</c:v>
                </c:pt>
                <c:pt idx="80">
                  <c:v>0.0706960513338423</c:v>
                </c:pt>
                <c:pt idx="81">
                  <c:v>-0.247939858698264</c:v>
                </c:pt>
                <c:pt idx="82">
                  <c:v>-0.539094717384138</c:v>
                </c:pt>
                <c:pt idx="83">
                  <c:v>-0.764616840768393</c:v>
                </c:pt>
                <c:pt idx="84">
                  <c:v>-0.894187193596913</c:v>
                </c:pt>
                <c:pt idx="85">
                  <c:v>-0.911085348514539</c:v>
                </c:pt>
                <c:pt idx="86">
                  <c:v>-0.814229955325319</c:v>
                </c:pt>
                <c:pt idx="87">
                  <c:v>-0.61774710879063</c:v>
                </c:pt>
                <c:pt idx="88">
                  <c:v>-0.344752837244985</c:v>
                </c:pt>
                <c:pt idx="89">
                  <c:v>-0.0303704389265605</c:v>
                </c:pt>
                <c:pt idx="90">
                  <c:v>0.288037024834717</c:v>
                </c:pt>
                <c:pt idx="91">
                  <c:v>0.567795411985045</c:v>
                </c:pt>
                <c:pt idx="92">
                  <c:v>0.772471232687419</c:v>
                </c:pt>
                <c:pt idx="93">
                  <c:v>0.874231366291939</c:v>
                </c:pt>
                <c:pt idx="94">
                  <c:v>0.860791130030136</c:v>
                </c:pt>
                <c:pt idx="95">
                  <c:v>0.735334439980202</c:v>
                </c:pt>
                <c:pt idx="96">
                  <c:v>0.515253052769838</c:v>
                </c:pt>
                <c:pt idx="97">
                  <c:v>0.226594564593544</c:v>
                </c:pt>
                <c:pt idx="98">
                  <c:v>-0.0937861319866806</c:v>
                </c:pt>
                <c:pt idx="99">
                  <c:v>-0.407773335470936</c:v>
                </c:pt>
                <c:pt idx="100">
                  <c:v>-0.67253022148144</c:v>
                </c:pt>
                <c:pt idx="101">
                  <c:v>-0.854127352671968</c:v>
                </c:pt>
                <c:pt idx="102">
                  <c:v>-0.927738482564998</c:v>
                </c:pt>
                <c:pt idx="103">
                  <c:v>-0.885202134041473</c:v>
                </c:pt>
                <c:pt idx="104">
                  <c:v>-0.733230072190066</c:v>
                </c:pt>
                <c:pt idx="105">
                  <c:v>-0.491830179694547</c:v>
                </c:pt>
                <c:pt idx="106">
                  <c:v>-0.189618421545098</c:v>
                </c:pt>
                <c:pt idx="107">
                  <c:v>0.134480107121064</c:v>
                </c:pt>
                <c:pt idx="108">
                  <c:v>0.441649178923091</c:v>
                </c:pt>
                <c:pt idx="109">
                  <c:v>0.689166338382244</c:v>
                </c:pt>
                <c:pt idx="110">
                  <c:v>0.84563318761246</c:v>
                </c:pt>
                <c:pt idx="111">
                  <c:v>0.88960690805583</c:v>
                </c:pt>
                <c:pt idx="112">
                  <c:v>0.817477169434005</c:v>
                </c:pt>
                <c:pt idx="113">
                  <c:v>0.639746967136348</c:v>
                </c:pt>
                <c:pt idx="114">
                  <c:v>0.379295689823865</c:v>
                </c:pt>
                <c:pt idx="115">
                  <c:v>0.0672051557177307</c:v>
                </c:pt>
                <c:pt idx="116">
                  <c:v>-0.257004124349621</c:v>
                </c:pt>
                <c:pt idx="117">
                  <c:v>-0.55360208251506</c:v>
                </c:pt>
                <c:pt idx="118">
                  <c:v>-0.781168985362359</c:v>
                </c:pt>
                <c:pt idx="119">
                  <c:v>-0.91127846427073</c:v>
                </c:pt>
                <c:pt idx="120">
                  <c:v>-0.926347661220045</c:v>
                </c:pt>
                <c:pt idx="121">
                  <c:v>-0.826259637958566</c:v>
                </c:pt>
                <c:pt idx="122">
                  <c:v>-0.625028069363298</c:v>
                </c:pt>
                <c:pt idx="123">
                  <c:v>-0.347382540200332</c:v>
                </c:pt>
                <c:pt idx="124">
                  <c:v>-0.0273707013819407</c:v>
                </c:pt>
                <c:pt idx="125">
                  <c:v>0.294872780099978</c:v>
                </c:pt>
                <c:pt idx="126">
                  <c:v>0.578649344493456</c:v>
                </c:pt>
                <c:pt idx="127">
                  <c:v>0.784479851008849</c:v>
                </c:pt>
                <c:pt idx="128">
                  <c:v>0.886592818881726</c:v>
                </c:pt>
                <c:pt idx="129">
                  <c:v>0.871639240722171</c:v>
                </c:pt>
                <c:pt idx="130">
                  <c:v>0.743691078332933</c:v>
                </c:pt>
                <c:pt idx="131">
                  <c:v>0.520215917528068</c:v>
                </c:pt>
                <c:pt idx="132">
                  <c:v>0.22830149001939</c:v>
                </c:pt>
                <c:pt idx="133">
                  <c:v>-0.0961968188732676</c:v>
                </c:pt>
                <c:pt idx="134">
                  <c:v>-0.412772149572265</c:v>
                </c:pt>
                <c:pt idx="135">
                  <c:v>-0.680439374272145</c:v>
                </c:pt>
                <c:pt idx="136">
                  <c:v>-0.86276694816743</c:v>
                </c:pt>
                <c:pt idx="137">
                  <c:v>-0.936662994714492</c:v>
                </c:pt>
                <c:pt idx="138">
                  <c:v>-0.893046468369601</c:v>
                </c:pt>
                <c:pt idx="139">
                  <c:v>-0.739191614193543</c:v>
                </c:pt>
                <c:pt idx="140">
                  <c:v>-0.49553634315973</c:v>
                </c:pt>
                <c:pt idx="141">
                  <c:v>-0.190976849498167</c:v>
                </c:pt>
                <c:pt idx="142">
                  <c:v>0.136086974140348</c:v>
                </c:pt>
                <c:pt idx="143">
                  <c:v>0.445064596620074</c:v>
                </c:pt>
                <c:pt idx="144">
                  <c:v>0.694782404558932</c:v>
                </c:pt>
                <c:pt idx="145">
                  <c:v>0.851817753590455</c:v>
                </c:pt>
                <c:pt idx="146">
                  <c:v>0.896000021815334</c:v>
                </c:pt>
                <c:pt idx="147">
                  <c:v>0.823269532966509</c:v>
                </c:pt>
                <c:pt idx="148">
                  <c:v>0.643999930120335</c:v>
                </c:pt>
                <c:pt idx="149">
                  <c:v>0.382224472164712</c:v>
                </c:pt>
                <c:pt idx="150">
                  <c:v>0.0682230926154744</c:v>
                </c:pt>
                <c:pt idx="151">
                  <c:v>-0.257883383732561</c:v>
                </c:pt>
                <c:pt idx="152">
                  <c:v>-0.555777474931542</c:v>
                </c:pt>
                <c:pt idx="153">
                  <c:v>-0.785061218217312</c:v>
                </c:pt>
                <c:pt idx="154">
                  <c:v>-0.915709400303249</c:v>
                </c:pt>
                <c:pt idx="155">
                  <c:v>-0.931014629766189</c:v>
                </c:pt>
                <c:pt idx="156">
                  <c:v>-0.830729762067184</c:v>
                </c:pt>
                <c:pt idx="157">
                  <c:v>-0.628260300921107</c:v>
                </c:pt>
                <c:pt idx="158">
                  <c:v>-0.349986465139087</c:v>
                </c:pt>
                <c:pt idx="159">
                  <c:v>-0.0282674664026714</c:v>
                </c:pt>
                <c:pt idx="160">
                  <c:v>0.295067379253377</c:v>
                </c:pt>
                <c:pt idx="161">
                  <c:v>0.58006230686417</c:v>
                </c:pt>
                <c:pt idx="162">
                  <c:v>0.787122801501312</c:v>
                </c:pt>
                <c:pt idx="163">
                  <c:v>0.889841250323358</c:v>
                </c:pt>
                <c:pt idx="164">
                  <c:v>0.875180880742806</c:v>
                </c:pt>
                <c:pt idx="165">
                  <c:v>0.747310575310034</c:v>
                </c:pt>
                <c:pt idx="166">
                  <c:v>0.522908435137145</c:v>
                </c:pt>
                <c:pt idx="167">
                  <c:v>0.230752589167525</c:v>
                </c:pt>
                <c:pt idx="168">
                  <c:v>-0.0953732641987668</c:v>
                </c:pt>
                <c:pt idx="169">
                  <c:v>-0.412423017998638</c:v>
                </c:pt>
                <c:pt idx="170">
                  <c:v>-0.681374258073048</c:v>
                </c:pt>
                <c:pt idx="171">
                  <c:v>-0.864507733333672</c:v>
                </c:pt>
                <c:pt idx="172">
                  <c:v>-0.939095850324405</c:v>
                </c:pt>
                <c:pt idx="173">
                  <c:v>-0.895829879690667</c:v>
                </c:pt>
                <c:pt idx="174">
                  <c:v>-0.742316909228655</c:v>
                </c:pt>
                <c:pt idx="175">
                  <c:v>-0.497957948086526</c:v>
                </c:pt>
                <c:pt idx="176">
                  <c:v>-0.193425293084784</c:v>
                </c:pt>
                <c:pt idx="177">
                  <c:v>0.135153415220019</c:v>
                </c:pt>
                <c:pt idx="178">
                  <c:v>0.444286230348289</c:v>
                </c:pt>
                <c:pt idx="179">
                  <c:v>0.695392575629963</c:v>
                </c:pt>
                <c:pt idx="180">
                  <c:v>0.852969732400069</c:v>
                </c:pt>
                <c:pt idx="181">
                  <c:v>0.897967156128718</c:v>
                </c:pt>
                <c:pt idx="182">
                  <c:v>0.825612892988555</c:v>
                </c:pt>
                <c:pt idx="183">
                  <c:v>0.64684490457049</c:v>
                </c:pt>
                <c:pt idx="184">
                  <c:v>0.384559618817344</c:v>
                </c:pt>
                <c:pt idx="185">
                  <c:v>0.0707266187084765</c:v>
                </c:pt>
                <c:pt idx="186">
                  <c:v>-0.256705289283008</c:v>
                </c:pt>
                <c:pt idx="187">
                  <c:v>-0.554709339125364</c:v>
                </c:pt>
                <c:pt idx="188">
                  <c:v>-0.785464915915793</c:v>
                </c:pt>
                <c:pt idx="189">
                  <c:v>-0.916500136685823</c:v>
                </c:pt>
                <c:pt idx="190">
                  <c:v>-0.932615488999413</c:v>
                </c:pt>
                <c:pt idx="191">
                  <c:v>-0.832835952629529</c:v>
                </c:pt>
                <c:pt idx="192">
                  <c:v>-0.630907023911185</c:v>
                </c:pt>
                <c:pt idx="193">
                  <c:v>-0.352316365011113</c:v>
                </c:pt>
                <c:pt idx="194">
                  <c:v>-0.0308261156621251</c:v>
                </c:pt>
                <c:pt idx="195">
                  <c:v>0.293646878835563</c:v>
                </c:pt>
                <c:pt idx="196">
                  <c:v>0.578776394838944</c:v>
                </c:pt>
                <c:pt idx="197">
                  <c:v>0.787226253421801</c:v>
                </c:pt>
                <c:pt idx="198">
                  <c:v>0.890420663235119</c:v>
                </c:pt>
                <c:pt idx="199">
                  <c:v>0.876538416331883</c:v>
                </c:pt>
                <c:pt idx="200">
                  <c:v>0.749312833030472</c:v>
                </c:pt>
                <c:pt idx="201">
                  <c:v>0.525292243578061</c:v>
                </c:pt>
                <c:pt idx="202">
                  <c:v>0.233121051498432</c:v>
                </c:pt>
                <c:pt idx="203">
                  <c:v>-0.0927756026117553</c:v>
                </c:pt>
                <c:pt idx="204">
                  <c:v>-0.410852960017103</c:v>
                </c:pt>
                <c:pt idx="205">
                  <c:v>-0.680023625800778</c:v>
                </c:pt>
                <c:pt idx="206">
                  <c:v>-0.864416550357575</c:v>
                </c:pt>
                <c:pt idx="207">
                  <c:v>-0.939595826087609</c:v>
                </c:pt>
                <c:pt idx="208">
                  <c:v>-0.897014546198496</c:v>
                </c:pt>
                <c:pt idx="209">
                  <c:v>-0.744301083727095</c:v>
                </c:pt>
                <c:pt idx="210">
                  <c:v>-0.500131301452922</c:v>
                </c:pt>
              </c:numCache>
            </c:numRef>
          </c:yVal>
          <c:smooth val="1"/>
        </c:ser>
        <c:dLbls>
          <c:showLegendKey val="0"/>
          <c:showVal val="0"/>
          <c:showCatName val="0"/>
          <c:showSerName val="0"/>
          <c:showPercent val="0"/>
          <c:showBubbleSize val="0"/>
        </c:dLbls>
        <c:axId val="266988464"/>
        <c:axId val="266990032"/>
      </c:scatterChart>
      <c:valAx>
        <c:axId val="266988464"/>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r>
                  <a:rPr lang="zh-CN"/>
                  <a:t>时间（</a:t>
                </a:r>
                <a:r>
                  <a:rPr lang="en-US"/>
                  <a:t>S</a:t>
                </a:r>
                <a:r>
                  <a:rPr lang="zh-CN"/>
                  <a:t>）</a:t>
                </a:r>
                <a:endParaRPr lang="zh-CN"/>
              </a:p>
            </c:rich>
          </c:tx>
          <c:layout>
            <c:manualLayout>
              <c:xMode val="edge"/>
              <c:yMode val="edge"/>
              <c:x val="0.805249993235382"/>
              <c:y val="0.916793051946575"/>
            </c:manualLayout>
          </c:layout>
          <c:overlay val="0"/>
          <c:spPr>
            <a:noFill/>
            <a:ln>
              <a:noFill/>
            </a:ln>
            <a:effectLst/>
          </c:sp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lang="zh-CN" sz="1200" b="0" i="0" u="none" strike="noStrike" kern="1200" baseline="0">
                <a:solidFill>
                  <a:schemeClr val="tx1">
                    <a:lumMod val="65000"/>
                    <a:lumOff val="35000"/>
                  </a:schemeClr>
                </a:solidFill>
                <a:latin typeface="+mn-lt"/>
                <a:ea typeface="+mn-ea"/>
                <a:cs typeface="+mn-cs"/>
              </a:defRPr>
            </a:pPr>
          </a:p>
        </c:txPr>
        <c:crossAx val="266990032"/>
        <c:crosses val="autoZero"/>
        <c:crossBetween val="midCat"/>
      </c:valAx>
      <c:valAx>
        <c:axId val="266990032"/>
        <c:scaling>
          <c:orientation val="minMax"/>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r>
                  <a:rPr lang="zh-CN"/>
                  <a:t>升力系数</a:t>
                </a:r>
                <a:endParaRPr lang="zh-CN"/>
              </a:p>
            </c:rich>
          </c:tx>
          <c:layout>
            <c:manualLayout>
              <c:xMode val="edge"/>
              <c:yMode val="edge"/>
              <c:x val="0.011729424910995"/>
              <c:y val="0.44049585441998"/>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266988464"/>
        <c:crosses val="autoZero"/>
        <c:crossBetween val="midCat"/>
      </c:valAx>
      <c:spPr>
        <a:noFill/>
        <a:ln>
          <a:noFill/>
        </a:ln>
        <a:effectLst/>
      </c:spPr>
    </c:plotArea>
    <c:plotVisOnly val="1"/>
    <c:dispBlanksAs val="gap"/>
    <c:showDLblsOverMax val="0"/>
  </c:chart>
  <c:spPr>
    <a:noFill/>
    <a:ln>
      <a:noFill/>
    </a:ln>
    <a:effectLst/>
  </c:spPr>
  <c:txPr>
    <a:bodyPr/>
    <a:lstStyle/>
    <a:p>
      <a:pPr>
        <a:defRPr lang="zh-CN" sz="12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21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a:defRPr/>
            </a:pPr>
            <a:endParaRPr lang="en-US" altLang="zh-CN"/>
          </a:p>
        </p:txBody>
      </p:sp>
      <p:sp>
        <p:nvSpPr>
          <p:cNvPr id="56217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a:defRPr/>
            </a:pPr>
            <a:endParaRPr lang="en-US" altLang="zh-CN"/>
          </a:p>
        </p:txBody>
      </p:sp>
      <p:sp>
        <p:nvSpPr>
          <p:cNvPr id="56218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a:defRPr/>
            </a:pPr>
            <a:endParaRPr lang="en-US" altLang="zh-CN"/>
          </a:p>
        </p:txBody>
      </p:sp>
      <p:sp>
        <p:nvSpPr>
          <p:cNvPr id="56218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fld id="{0C61AE60-B9D4-42E7-AC7A-D937D48F684F}"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D4712-BB5B-4640-A894-3A224A0A43E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A43590-60A0-4A92-8B90-40FAC91FD6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A43590-60A0-4A92-8B90-40FAC91FD64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1825625"/>
            <a:ext cx="78867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762625"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628650" y="1825625"/>
            <a:ext cx="78867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6715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48200" y="1825625"/>
            <a:ext cx="386715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30238" y="2505075"/>
            <a:ext cx="386873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7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hasCustomPrompt="1"/>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0" descr="bj"/>
          <p:cNvPicPr>
            <a:picLocks noChangeAspect="1" noChangeArrowheads="1"/>
          </p:cNvPicPr>
          <p:nvPr userDrawn="1"/>
        </p:nvPicPr>
        <p:blipFill>
          <a:blip r:embed="rId12" cstate="print"/>
          <a:srcRect/>
          <a:stretch>
            <a:fillRect/>
          </a:stretch>
        </p:blipFill>
        <p:spPr bwMode="auto">
          <a:xfrm>
            <a:off x="0" y="6134100"/>
            <a:ext cx="9144000" cy="739775"/>
          </a:xfrm>
          <a:prstGeom prst="rect">
            <a:avLst/>
          </a:prstGeom>
          <a:noFill/>
          <a:ln w="9525">
            <a:noFill/>
            <a:miter lim="800000"/>
            <a:headEnd/>
            <a:tailEnd/>
          </a:ln>
        </p:spPr>
      </p:pic>
      <p:grpSp>
        <p:nvGrpSpPr>
          <p:cNvPr id="1027" name="Group 20"/>
          <p:cNvGrpSpPr/>
          <p:nvPr userDrawn="1"/>
        </p:nvGrpSpPr>
        <p:grpSpPr bwMode="auto">
          <a:xfrm>
            <a:off x="6805613" y="6415088"/>
            <a:ext cx="198437" cy="327025"/>
            <a:chOff x="3492" y="3902"/>
            <a:chExt cx="155" cy="257"/>
          </a:xfrm>
        </p:grpSpPr>
        <p:sp>
          <p:nvSpPr>
            <p:cNvPr id="462869" name="AutoShape 21">
              <a:hlinkClick r:id="" action="ppaction://hlinkshowjump?jump=lastslide"/>
            </p:cNvPr>
            <p:cNvSpPr>
              <a:spLocks noChangeArrowheads="1"/>
            </p:cNvSpPr>
            <p:nvPr userDrawn="1"/>
          </p:nvSpPr>
          <p:spPr bwMode="auto">
            <a:xfrm rot="5400000">
              <a:off x="3441" y="3953"/>
              <a:ext cx="257" cy="155"/>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rgbClr val="ACEAFE"/>
                  </a:solidFill>
                  <a:miter lim="800000"/>
                  <a:headEnd/>
                  <a:tailEnd/>
                </a14:hiddenLine>
              </a:ext>
            </a:extLst>
          </p:spPr>
          <p:txBody>
            <a:bodyPr wrap="none" anchor="ctr"/>
            <a:lstStyle/>
            <a:p>
              <a:pPr eaLnBrk="1" hangingPunct="1">
                <a:defRPr/>
              </a:pPr>
              <a:endParaRPr lang="zh-CN" altLang="en-US">
                <a:latin typeface="Arial" panose="020B0604020202020204" pitchFamily="34" charset="0"/>
              </a:endParaRPr>
            </a:p>
          </p:txBody>
        </p:sp>
        <p:sp>
          <p:nvSpPr>
            <p:cNvPr id="1037" name="Line 22">
              <a:hlinkClick r:id="" action="ppaction://hlinkshowjump?jump=lastslide"/>
            </p:cNvPr>
            <p:cNvSpPr>
              <a:spLocks noChangeShapeType="1"/>
            </p:cNvSpPr>
            <p:nvPr userDrawn="1"/>
          </p:nvSpPr>
          <p:spPr bwMode="auto">
            <a:xfrm>
              <a:off x="3647" y="3923"/>
              <a:ext cx="0" cy="204"/>
            </a:xfrm>
            <a:prstGeom prst="line">
              <a:avLst/>
            </a:prstGeom>
            <a:noFill/>
            <a:ln w="28575">
              <a:solidFill>
                <a:srgbClr val="ACEAFE"/>
              </a:solidFill>
              <a:round/>
            </a:ln>
            <a:effectLst>
              <a:prstShdw prst="shdw17" dist="17961" dir="2700000">
                <a:srgbClr val="678C98"/>
              </a:prstShdw>
            </a:effectLst>
          </p:spPr>
          <p:txBody>
            <a:bodyPr/>
            <a:lstStyle/>
            <a:p>
              <a:endParaRPr lang="zh-CN" altLang="en-US"/>
            </a:p>
          </p:txBody>
        </p:sp>
      </p:grpSp>
      <p:sp>
        <p:nvSpPr>
          <p:cNvPr id="462871" name="AutoShape 23">
            <a:hlinkClick r:id="" action="ppaction://hlinkshowjump?jump=nextslide"/>
          </p:cNvPr>
          <p:cNvSpPr>
            <a:spLocks noChangeArrowheads="1"/>
          </p:cNvSpPr>
          <p:nvPr userDrawn="1"/>
        </p:nvSpPr>
        <p:spPr bwMode="auto">
          <a:xfrm rot="5400000">
            <a:off x="7471569" y="6479382"/>
            <a:ext cx="327025" cy="198437"/>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rgbClr val="ACEAFE"/>
                </a:solidFill>
                <a:miter lim="800000"/>
                <a:headEnd/>
                <a:tailEnd/>
              </a14:hiddenLine>
            </a:ext>
          </a:extLst>
        </p:spPr>
        <p:txBody>
          <a:bodyPr wrap="none" anchor="ctr"/>
          <a:lstStyle/>
          <a:p>
            <a:pPr eaLnBrk="1" hangingPunct="1">
              <a:defRPr/>
            </a:pPr>
            <a:endParaRPr lang="zh-CN" altLang="en-US">
              <a:latin typeface="Arial" panose="020B0604020202020204" pitchFamily="34" charset="0"/>
            </a:endParaRPr>
          </a:p>
        </p:txBody>
      </p:sp>
      <p:sp>
        <p:nvSpPr>
          <p:cNvPr id="462872" name="AutoShape 24">
            <a:hlinkClick r:id="" action="ppaction://hlinkshowjump?jump=previousslide"/>
          </p:cNvPr>
          <p:cNvSpPr>
            <a:spLocks noChangeArrowheads="1"/>
          </p:cNvSpPr>
          <p:nvPr userDrawn="1"/>
        </p:nvSpPr>
        <p:spPr bwMode="auto">
          <a:xfrm rot="16200000">
            <a:off x="8019256" y="6479382"/>
            <a:ext cx="327025" cy="198438"/>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rgbClr val="ACEAFE"/>
                </a:solidFill>
                <a:miter lim="800000"/>
                <a:headEnd/>
                <a:tailEnd/>
              </a14:hiddenLine>
            </a:ext>
          </a:extLst>
        </p:spPr>
        <p:txBody>
          <a:bodyPr wrap="none" anchor="ctr"/>
          <a:lstStyle/>
          <a:p>
            <a:pPr eaLnBrk="1" hangingPunct="1">
              <a:defRPr/>
            </a:pPr>
            <a:endParaRPr lang="zh-CN" altLang="en-US">
              <a:latin typeface="Arial" panose="020B0604020202020204" pitchFamily="34" charset="0"/>
            </a:endParaRPr>
          </a:p>
        </p:txBody>
      </p:sp>
      <p:grpSp>
        <p:nvGrpSpPr>
          <p:cNvPr id="1030" name="Group 25"/>
          <p:cNvGrpSpPr/>
          <p:nvPr userDrawn="1"/>
        </p:nvGrpSpPr>
        <p:grpSpPr bwMode="auto">
          <a:xfrm>
            <a:off x="8766175" y="6415088"/>
            <a:ext cx="198438" cy="327025"/>
            <a:chOff x="4558" y="3875"/>
            <a:chExt cx="155" cy="257"/>
          </a:xfrm>
        </p:grpSpPr>
        <p:sp>
          <p:nvSpPr>
            <p:cNvPr id="462874" name="AutoShape 26">
              <a:hlinkClick r:id="" action="ppaction://hlinkshowjump?jump=firstslide"/>
            </p:cNvPr>
            <p:cNvSpPr>
              <a:spLocks noChangeArrowheads="1"/>
            </p:cNvSpPr>
            <p:nvPr userDrawn="1"/>
          </p:nvSpPr>
          <p:spPr bwMode="auto">
            <a:xfrm rot="16200000">
              <a:off x="4507" y="3926"/>
              <a:ext cx="257" cy="155"/>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solidFill>
                    <a:srgbClr val="ACEAFE"/>
                  </a:solidFill>
                  <a:miter lim="800000"/>
                  <a:headEnd/>
                  <a:tailEnd/>
                </a14:hiddenLine>
              </a:ext>
            </a:extLst>
          </p:spPr>
          <p:txBody>
            <a:bodyPr wrap="none" anchor="ctr"/>
            <a:lstStyle/>
            <a:p>
              <a:pPr eaLnBrk="1" hangingPunct="1">
                <a:defRPr/>
              </a:pPr>
              <a:endParaRPr lang="zh-CN" altLang="en-US">
                <a:latin typeface="Arial" panose="020B0604020202020204" pitchFamily="34" charset="0"/>
              </a:endParaRPr>
            </a:p>
          </p:txBody>
        </p:sp>
        <p:sp>
          <p:nvSpPr>
            <p:cNvPr id="1035" name="Line 27"/>
            <p:cNvSpPr>
              <a:spLocks noChangeShapeType="1"/>
            </p:cNvSpPr>
            <p:nvPr userDrawn="1"/>
          </p:nvSpPr>
          <p:spPr bwMode="auto">
            <a:xfrm>
              <a:off x="4558" y="3896"/>
              <a:ext cx="0" cy="204"/>
            </a:xfrm>
            <a:prstGeom prst="line">
              <a:avLst/>
            </a:prstGeom>
            <a:noFill/>
            <a:ln w="28575">
              <a:solidFill>
                <a:srgbClr val="ACEAFE"/>
              </a:solidFill>
              <a:round/>
            </a:ln>
            <a:effectLst>
              <a:prstShdw prst="shdw17" dist="17961" dir="2700000">
                <a:srgbClr val="678C98"/>
              </a:prstShdw>
            </a:effectLst>
          </p:spPr>
          <p:txBody>
            <a:bodyPr/>
            <a:lstStyle/>
            <a:p>
              <a:endParaRPr lang="zh-CN" altLang="en-US"/>
            </a:p>
          </p:txBody>
        </p:sp>
      </p:grpSp>
      <p:pic>
        <p:nvPicPr>
          <p:cNvPr id="1031" name="Picture 37" descr="bj"/>
          <p:cNvPicPr>
            <a:picLocks noChangeAspect="1" noChangeArrowheads="1"/>
          </p:cNvPicPr>
          <p:nvPr userDrawn="1"/>
        </p:nvPicPr>
        <p:blipFill>
          <a:blip r:embed="rId12" cstate="print"/>
          <a:srcRect/>
          <a:stretch>
            <a:fillRect/>
          </a:stretch>
        </p:blipFill>
        <p:spPr bwMode="auto">
          <a:xfrm>
            <a:off x="0" y="0"/>
            <a:ext cx="9144000" cy="739775"/>
          </a:xfrm>
          <a:prstGeom prst="rect">
            <a:avLst/>
          </a:prstGeom>
          <a:noFill/>
          <a:ln w="9525">
            <a:noFill/>
            <a:miter lim="800000"/>
            <a:headEnd/>
            <a:tailEnd/>
          </a:ln>
        </p:spPr>
      </p:pic>
      <p:sp>
        <p:nvSpPr>
          <p:cNvPr id="1032" name="Rectangle 33"/>
          <p:cNvSpPr>
            <a:spLocks noChangeArrowheads="1"/>
          </p:cNvSpPr>
          <p:nvPr userDrawn="1"/>
        </p:nvSpPr>
        <p:spPr bwMode="auto">
          <a:xfrm>
            <a:off x="0" y="692150"/>
            <a:ext cx="9144000" cy="73025"/>
          </a:xfrm>
          <a:prstGeom prst="rect">
            <a:avLst/>
          </a:prstGeom>
          <a:gradFill rotWithShape="1">
            <a:gsLst>
              <a:gs pos="0">
                <a:srgbClr val="FF3300"/>
              </a:gs>
              <a:gs pos="100000">
                <a:schemeClr val="bg1"/>
              </a:gs>
            </a:gsLst>
            <a:lin ang="0" scaled="1"/>
          </a:gradFill>
          <a:ln w="9525">
            <a:noFill/>
            <a:miter lim="800000"/>
          </a:ln>
          <a:effectLst/>
        </p:spPr>
        <p:txBody>
          <a:bodyPr wrap="none" anchor="ctr"/>
          <a:lstStyle/>
          <a:p>
            <a:pPr eaLnBrk="1" hangingPunct="1"/>
            <a:endParaRPr lang="zh-CN" altLang="en-US"/>
          </a:p>
        </p:txBody>
      </p:sp>
      <p:sp>
        <p:nvSpPr>
          <p:cNvPr id="1033" name="Rectangle 34"/>
          <p:cNvSpPr>
            <a:spLocks noChangeArrowheads="1"/>
          </p:cNvSpPr>
          <p:nvPr userDrawn="1"/>
        </p:nvSpPr>
        <p:spPr bwMode="auto">
          <a:xfrm>
            <a:off x="0" y="6173788"/>
            <a:ext cx="9144000" cy="73025"/>
          </a:xfrm>
          <a:prstGeom prst="rect">
            <a:avLst/>
          </a:prstGeom>
          <a:gradFill rotWithShape="1">
            <a:gsLst>
              <a:gs pos="0">
                <a:schemeClr val="bg1"/>
              </a:gs>
              <a:gs pos="100000">
                <a:srgbClr val="FF3300"/>
              </a:gs>
            </a:gsLst>
            <a:lin ang="0" scaled="1"/>
          </a:gradFill>
          <a:ln w="9525">
            <a:noFill/>
            <a:miter lim="800000"/>
          </a:ln>
          <a:effectLst/>
        </p:spPr>
        <p:txBody>
          <a:bodyPr wrap="none" anchor="ctr"/>
          <a:lstStyle/>
          <a:p>
            <a:pPr eaLnBrk="1" hangingPunct="1"/>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GIF"/><Relationship Id="rId1" Type="http://schemas.openxmlformats.org/officeDocument/2006/relationships/image" Target="../media/image4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microsoft.com/office/2007/relationships/media" Target="../media/media3.mp4"/><Relationship Id="rId1" Type="http://schemas.openxmlformats.org/officeDocument/2006/relationships/video" Target="../media/media3.mp4"/></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aike.baidu.com/item/%E5%9C%86%E6%9F%B1%E7%BB%95%E6%B5%81?fromModule=lemma_inlink"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GIF"/><Relationship Id="rId1" Type="http://schemas.openxmlformats.org/officeDocument/2006/relationships/image" Target="../media/image7.GIF"/></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0.png"/><Relationship Id="rId3" Type="http://schemas.microsoft.com/office/2007/relationships/media" Target="file:///C:\Documents%20and%20Settings\new\&#26700;&#38754;\&#26032;&#24314;&#25991;&#20214;&#22841;%20(2)\006.06.%20&#26790;&#20013;&#30340;&#23130;&#31036;%20MARIAGE%20D'%20AMOUR.mp3" TargetMode="External"/><Relationship Id="rId2" Type="http://schemas.openxmlformats.org/officeDocument/2006/relationships/audio" Target="file:///C:\Documents%20and%20Settings\new\&#26700;&#38754;\&#26032;&#24314;&#25991;&#20214;&#22841;%20(2)\006.06.%20&#26790;&#20013;&#30340;&#23130;&#31036;%20MARIAGE%20D'%20AMOUR.mp3" TargetMode="External"/><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GIF"/></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hyperlink" Target="https://baike.baidu.com/item/%E8%BE%B9%E7%95%8C%E5%B1%82%E5%88%86%E7%A6%BB/6016934?fromModule=lemma_inlink" TargetMode="Externa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png"/><Relationship Id="rId7" Type="http://schemas.openxmlformats.org/officeDocument/2006/relationships/image" Target="../media/image21.jpeg"/><Relationship Id="rId6" Type="http://schemas.openxmlformats.org/officeDocument/2006/relationships/image" Target="../media/image20.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image" Target="../media/image17.GIF"/></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图片1a"/>
          <p:cNvPicPr>
            <a:picLocks noChangeAspect="1"/>
          </p:cNvPicPr>
          <p:nvPr/>
        </p:nvPicPr>
        <p:blipFill>
          <a:blip r:embed="rId1"/>
          <a:stretch>
            <a:fillRect/>
          </a:stretch>
        </p:blipFill>
        <p:spPr>
          <a:xfrm>
            <a:off x="0" y="549275"/>
            <a:ext cx="9144000" cy="6308725"/>
          </a:xfrm>
          <a:prstGeom prst="rect">
            <a:avLst/>
          </a:prstGeom>
          <a:noFill/>
          <a:ln w="9525">
            <a:noFill/>
          </a:ln>
        </p:spPr>
      </p:pic>
      <p:sp>
        <p:nvSpPr>
          <p:cNvPr id="4099" name="Rectangle 4"/>
          <p:cNvSpPr/>
          <p:nvPr/>
        </p:nvSpPr>
        <p:spPr>
          <a:xfrm>
            <a:off x="-357187" y="5949950"/>
            <a:ext cx="9144000" cy="908050"/>
          </a:xfrm>
          <a:prstGeom prst="rect">
            <a:avLst/>
          </a:prstGeom>
          <a:solidFill>
            <a:srgbClr val="0099FF"/>
          </a:solidFill>
          <a:ln w="28575">
            <a:noFill/>
          </a:ln>
        </p:spPr>
        <p:txBody>
          <a:bodyPr wrap="none" anchor="ctr"/>
          <a:lstStyle/>
          <a:p>
            <a:pPr algn="ctr" eaLnBrk="1" hangingPunct="1"/>
            <a:r>
              <a:rPr lang="en-US" altLang="zh-CN" sz="2800" b="1" i="1" dirty="0">
                <a:latin typeface="Times New Roman" panose="02020603050405020304" pitchFamily="18" charset="0"/>
                <a:ea typeface="华文中宋" panose="02010600040101010101" pitchFamily="2" charset="-122"/>
              </a:rPr>
              <a:t>                                                       </a:t>
            </a:r>
            <a:endParaRPr lang="en-US" altLang="zh-CN" sz="2800" b="1" i="1" dirty="0">
              <a:solidFill>
                <a:srgbClr val="000066"/>
              </a:solidFill>
              <a:latin typeface="Times New Roman" panose="02020603050405020304" pitchFamily="18" charset="0"/>
              <a:ea typeface="华文中宋" panose="02010600040101010101" pitchFamily="2" charset="-122"/>
            </a:endParaRPr>
          </a:p>
        </p:txBody>
      </p:sp>
      <p:sp>
        <p:nvSpPr>
          <p:cNvPr id="4100" name="Rectangle 5"/>
          <p:cNvSpPr/>
          <p:nvPr/>
        </p:nvSpPr>
        <p:spPr>
          <a:xfrm>
            <a:off x="0" y="0"/>
            <a:ext cx="9144000" cy="908050"/>
          </a:xfrm>
          <a:prstGeom prst="rect">
            <a:avLst/>
          </a:prstGeom>
          <a:solidFill>
            <a:srgbClr val="6699FF"/>
          </a:solidFill>
          <a:ln w="28575">
            <a:noFill/>
          </a:ln>
        </p:spPr>
        <p:txBody>
          <a:bodyPr wrap="none" anchor="ctr"/>
          <a:lstStyle/>
          <a:p>
            <a:pPr eaLnBrk="1" hangingPunct="1"/>
            <a:endParaRPr lang="zh-CN" altLang="en-US" dirty="0">
              <a:latin typeface="Arial" panose="020B0604020202020204" pitchFamily="34" charset="0"/>
            </a:endParaRPr>
          </a:p>
        </p:txBody>
      </p:sp>
      <p:sp>
        <p:nvSpPr>
          <p:cNvPr id="605192" name="WordArt 8"/>
          <p:cNvSpPr>
            <a:spLocks noChangeArrowheads="1" noChangeShapeType="1" noTextEdit="1"/>
          </p:cNvSpPr>
          <p:nvPr/>
        </p:nvSpPr>
        <p:spPr bwMode="auto">
          <a:xfrm>
            <a:off x="4716463" y="4510088"/>
            <a:ext cx="3095625" cy="503237"/>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uLnTx/>
                <a:uFillTx/>
                <a:latin typeface="华文隶书" panose="02010800040101010101" pitchFamily="2" charset="-122"/>
                <a:ea typeface="华文隶书" panose="02010800040101010101" pitchFamily="2" charset="-122"/>
                <a:cs typeface="+mn-cs"/>
              </a:rPr>
              <a:t>大学物理实验</a:t>
            </a:r>
            <a:r>
              <a:rPr kumimoji="0" lang="en-US" altLang="zh-CN" sz="3600" b="1" i="0" u="none" strike="noStrike"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uLnTx/>
                <a:uFillTx/>
                <a:latin typeface="华文隶书" panose="02010800040101010101" pitchFamily="2" charset="-122"/>
                <a:ea typeface="华文隶书" panose="02010800040101010101" pitchFamily="2" charset="-122"/>
                <a:cs typeface="+mn-cs"/>
              </a:rPr>
              <a:t>2</a:t>
            </a:r>
            <a:endParaRPr kumimoji="0" lang="zh-CN" altLang="en-US" sz="3600" b="1" i="0" u="none" strike="noStrike"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uLnTx/>
              <a:uFillTx/>
              <a:latin typeface="华文隶书" panose="02010800040101010101" pitchFamily="2" charset="-122"/>
              <a:ea typeface="华文隶书" panose="02010800040101010101" pitchFamily="2" charset="-122"/>
              <a:cs typeface="+mn-cs"/>
            </a:endParaRPr>
          </a:p>
        </p:txBody>
      </p:sp>
      <p:sp>
        <p:nvSpPr>
          <p:cNvPr id="4102" name="WordArt 9"/>
          <p:cNvSpPr>
            <a:spLocks noTextEdit="1"/>
          </p:cNvSpPr>
          <p:nvPr/>
        </p:nvSpPr>
        <p:spPr>
          <a:xfrm>
            <a:off x="2555875" y="2767657"/>
            <a:ext cx="6230938" cy="935980"/>
          </a:xfrm>
          <a:prstGeom prst="rect">
            <a:avLst/>
          </a:prstGeom>
        </p:spPr>
        <p:txBody>
          <a:bodyPr wrap="none" fromWordArt="1">
            <a:prstTxWarp prst="textPlain">
              <a:avLst>
                <a:gd name="adj" fmla="val 50000"/>
              </a:avLst>
            </a:prstTxWarp>
            <a:normAutofit/>
          </a:bodyPr>
          <a:lstStyle/>
          <a:p>
            <a:pPr algn="ctr"/>
            <a:r>
              <a:rPr lang="zh-CN" altLang="en-US" sz="3600" b="1" dirty="0">
                <a:ln w="9525" cap="flat" cmpd="sng">
                  <a:solidFill>
                    <a:srgbClr val="000066"/>
                  </a:solidFill>
                  <a:prstDash val="solid"/>
                  <a:headEnd type="none" w="med" len="med"/>
                  <a:tailEnd type="none" w="med" len="med"/>
                </a:ln>
                <a:solidFill>
                  <a:srgbClr val="000066"/>
                </a:solidFill>
                <a:effectLst>
                  <a:outerShdw dist="35921" dir="2699999" algn="ctr" rotWithShape="0">
                    <a:srgbClr val="C0C0C0">
                      <a:alpha val="79999"/>
                    </a:srgbClr>
                  </a:outerShdw>
                </a:effectLst>
                <a:latin typeface="宋体" panose="02010600030101010101" pitchFamily="2" charset="-122"/>
              </a:rPr>
              <a:t>基于</a:t>
            </a:r>
            <a:r>
              <a:rPr lang="en-US" altLang="zh-CN" sz="3600" b="1" dirty="0" smtClean="0">
                <a:ln w="9525" cap="flat" cmpd="sng">
                  <a:solidFill>
                    <a:srgbClr val="000066"/>
                  </a:solidFill>
                  <a:prstDash val="solid"/>
                  <a:headEnd type="none" w="med" len="med"/>
                  <a:tailEnd type="none" w="med" len="med"/>
                </a:ln>
                <a:solidFill>
                  <a:srgbClr val="000066"/>
                </a:solidFill>
                <a:effectLst>
                  <a:outerShdw dist="35921" dir="2699999" algn="ctr" rotWithShape="0">
                    <a:srgbClr val="C0C0C0">
                      <a:alpha val="79999"/>
                    </a:srgbClr>
                  </a:outerShdw>
                </a:effectLst>
                <a:latin typeface="宋体" panose="02010600030101010101" pitchFamily="2" charset="-122"/>
              </a:rPr>
              <a:t>COMSOL</a:t>
            </a:r>
            <a:r>
              <a:rPr lang="zh-CN" altLang="en-US" sz="3600" b="1" dirty="0">
                <a:ln w="9525" cap="flat" cmpd="sng">
                  <a:solidFill>
                    <a:srgbClr val="000066"/>
                  </a:solidFill>
                  <a:prstDash val="solid"/>
                  <a:headEnd type="none" w="med" len="med"/>
                  <a:tailEnd type="none" w="med" len="med"/>
                </a:ln>
                <a:solidFill>
                  <a:srgbClr val="000066"/>
                </a:solidFill>
                <a:effectLst>
                  <a:outerShdw dist="35921" dir="2699999" algn="ctr" rotWithShape="0">
                    <a:srgbClr val="C0C0C0">
                      <a:alpha val="79999"/>
                    </a:srgbClr>
                  </a:outerShdw>
                </a:effectLst>
                <a:latin typeface="宋体" panose="02010600030101010101" pitchFamily="2" charset="-122"/>
              </a:rPr>
              <a:t>卡门涡街</a:t>
            </a:r>
            <a:r>
              <a:rPr lang="zh-CN" altLang="en-US" sz="3600" b="1" dirty="0" smtClean="0">
                <a:ln w="9525" cap="flat" cmpd="sng">
                  <a:solidFill>
                    <a:srgbClr val="000066"/>
                  </a:solidFill>
                  <a:prstDash val="solid"/>
                  <a:headEnd type="none" w="med" len="med"/>
                  <a:tailEnd type="none" w="med" len="med"/>
                </a:ln>
                <a:solidFill>
                  <a:srgbClr val="000066"/>
                </a:solidFill>
                <a:effectLst>
                  <a:outerShdw dist="35921" dir="2699999" algn="ctr" rotWithShape="0">
                    <a:srgbClr val="C0C0C0">
                      <a:alpha val="79999"/>
                    </a:srgbClr>
                  </a:outerShdw>
                </a:effectLst>
                <a:latin typeface="宋体" panose="02010600030101010101" pitchFamily="2" charset="-122"/>
              </a:rPr>
              <a:t>的研究</a:t>
            </a:r>
            <a:endParaRPr lang="zh-CN" altLang="en-US" sz="3600" b="1" dirty="0">
              <a:ln w="9525" cap="flat" cmpd="sng">
                <a:solidFill>
                  <a:srgbClr val="000066"/>
                </a:solidFill>
                <a:prstDash val="solid"/>
                <a:headEnd type="none" w="med" len="med"/>
                <a:tailEnd type="none" w="med" len="med"/>
              </a:ln>
              <a:solidFill>
                <a:srgbClr val="000066"/>
              </a:solidFill>
              <a:effectLst>
                <a:outerShdw dist="35921" dir="2699999" algn="ctr" rotWithShape="0">
                  <a:srgbClr val="C0C0C0">
                    <a:alpha val="79999"/>
                  </a:srgbClr>
                </a:outerShdw>
              </a:effectLst>
              <a:latin typeface="宋体" panose="02010600030101010101" pitchFamily="2" charset="-122"/>
            </a:endParaRPr>
          </a:p>
        </p:txBody>
      </p:sp>
      <p:sp>
        <p:nvSpPr>
          <p:cNvPr id="4103" name="Text Box 11"/>
          <p:cNvSpPr txBox="1"/>
          <p:nvPr/>
        </p:nvSpPr>
        <p:spPr>
          <a:xfrm>
            <a:off x="2555875" y="6207125"/>
            <a:ext cx="3841750" cy="457200"/>
          </a:xfrm>
          <a:prstGeom prst="rect">
            <a:avLst/>
          </a:prstGeom>
          <a:noFill/>
          <a:ln w="9525">
            <a:noFill/>
          </a:ln>
        </p:spPr>
        <p:txBody>
          <a:bodyPr wrap="none">
            <a:spAutoFit/>
          </a:bodyPr>
          <a:lstStyle/>
          <a:p>
            <a:pPr eaLnBrk="1" hangingPunct="1"/>
            <a:r>
              <a:rPr lang="zh-CN" altLang="en-US" sz="2400" b="1" dirty="0">
                <a:solidFill>
                  <a:srgbClr val="292929"/>
                </a:solidFill>
                <a:latin typeface="Arial" panose="020B0604020202020204" pitchFamily="34" charset="0"/>
                <a:ea typeface="华文隶书" panose="02010800040101010101" pitchFamily="2" charset="-122"/>
              </a:rPr>
              <a:t>深圳大学物理实验教学中心</a:t>
            </a:r>
            <a:endParaRPr lang="zh-CN" altLang="en-US" sz="2400" b="1" dirty="0">
              <a:solidFill>
                <a:srgbClr val="292929"/>
              </a:solidFill>
              <a:latin typeface="Arial" panose="020B0604020202020204" pitchFamily="34" charset="0"/>
              <a:ea typeface="华文隶书" panose="02010800040101010101" pitchFamily="2"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052736"/>
            <a:ext cx="7704856" cy="4970591"/>
          </a:xfrm>
          <a:prstGeom prst="rect">
            <a:avLst/>
          </a:prstGeom>
        </p:spPr>
        <p:txBody>
          <a:bodyPr wrap="square">
            <a:spAutoFit/>
          </a:bodyPr>
          <a:lstStyle/>
          <a:p>
            <a:pPr indent="457200" algn="just">
              <a:spcAft>
                <a:spcPts val="600"/>
              </a:spcAft>
            </a:pPr>
            <a:r>
              <a:rPr kumimoji="1" lang="zh-CN" altLang="en-US" sz="2400" b="1" dirty="0">
                <a:solidFill>
                  <a:srgbClr val="000066"/>
                </a:solidFill>
                <a:latin typeface="Times New Roman" panose="02020603050405020304" pitchFamily="18" charset="0"/>
                <a:ea typeface="华文中宋" panose="02010600040101010101" pitchFamily="2" charset="-122"/>
              </a:rPr>
              <a:t>空间和时间相关问题的物理定律通常用偏微分方程（</a:t>
            </a:r>
            <a:r>
              <a:rPr kumimoji="1" lang="en-US" altLang="zh-CN" sz="2400" b="1" dirty="0">
                <a:solidFill>
                  <a:srgbClr val="000066"/>
                </a:solidFill>
                <a:latin typeface="Times New Roman" panose="02020603050405020304" pitchFamily="18" charset="0"/>
                <a:ea typeface="华文中宋" panose="02010600040101010101" pitchFamily="2" charset="-122"/>
              </a:rPr>
              <a:t>PDE</a:t>
            </a:r>
            <a:r>
              <a:rPr kumimoji="1" lang="zh-CN" altLang="en-US" sz="2400" b="1" dirty="0">
                <a:solidFill>
                  <a:srgbClr val="000066"/>
                </a:solidFill>
                <a:latin typeface="Times New Roman" panose="02020603050405020304" pitchFamily="18" charset="0"/>
                <a:ea typeface="华文中宋" panose="02010600040101010101" pitchFamily="2" charset="-122"/>
              </a:rPr>
              <a:t>）描述。对大多数实际问题，这些偏微分方程没有解析解。不过，通常可以把实际模型离散化，用数值的方法进行求解。</a:t>
            </a:r>
            <a:r>
              <a:rPr kumimoji="1" lang="zh-CN" altLang="en-US" sz="2400" b="1" dirty="0">
                <a:solidFill>
                  <a:srgbClr val="FF0066"/>
                </a:solidFill>
                <a:latin typeface="Times New Roman" panose="02020603050405020304" pitchFamily="18" charset="0"/>
                <a:ea typeface="华文中宋" panose="02010600040101010101" pitchFamily="2" charset="-122"/>
              </a:rPr>
              <a:t>有限元法（</a:t>
            </a:r>
            <a:r>
              <a:rPr kumimoji="1" lang="en-US" altLang="zh-CN" sz="2400" b="1" dirty="0">
                <a:solidFill>
                  <a:srgbClr val="FF0066"/>
                </a:solidFill>
                <a:latin typeface="Times New Roman" panose="02020603050405020304" pitchFamily="18" charset="0"/>
                <a:ea typeface="华文中宋" panose="02010600040101010101" pitchFamily="2" charset="-122"/>
              </a:rPr>
              <a:t>FEM</a:t>
            </a:r>
            <a:r>
              <a:rPr kumimoji="1" lang="zh-CN" altLang="en-US" sz="2400" b="1" dirty="0">
                <a:solidFill>
                  <a:srgbClr val="FF0066"/>
                </a:solidFill>
                <a:latin typeface="Times New Roman" panose="02020603050405020304" pitchFamily="18" charset="0"/>
                <a:ea typeface="华文中宋" panose="02010600040101010101" pitchFamily="2" charset="-122"/>
              </a:rPr>
              <a:t>）</a:t>
            </a:r>
            <a:r>
              <a:rPr kumimoji="1" lang="zh-CN" altLang="en-US" sz="2400" b="1" dirty="0">
                <a:solidFill>
                  <a:srgbClr val="000066"/>
                </a:solidFill>
                <a:latin typeface="Times New Roman" panose="02020603050405020304" pitchFamily="18" charset="0"/>
                <a:ea typeface="华文中宋" panose="02010600040101010101" pitchFamily="2" charset="-122"/>
              </a:rPr>
              <a:t>是工程和数学建模中常用的数值求解偏微分方程的方法，被广泛应用于结构</a:t>
            </a:r>
            <a:r>
              <a:rPr kumimoji="1" lang="zh-CN" altLang="en-US" sz="2400" b="1" dirty="0">
                <a:solidFill>
                  <a:srgbClr val="FF0000"/>
                </a:solidFill>
                <a:latin typeface="Times New Roman" panose="02020603050405020304" pitchFamily="18" charset="0"/>
                <a:ea typeface="华文中宋" panose="02010600040101010101" pitchFamily="2" charset="-122"/>
              </a:rPr>
              <a:t>力学、流体力学、热传导和电磁学</a:t>
            </a:r>
            <a:r>
              <a:rPr kumimoji="1" lang="zh-CN" altLang="en-US" sz="2400" b="1" dirty="0">
                <a:solidFill>
                  <a:srgbClr val="000066"/>
                </a:solidFill>
                <a:latin typeface="Times New Roman" panose="02020603050405020304" pitchFamily="18" charset="0"/>
                <a:ea typeface="华文中宋" panose="02010600040101010101" pitchFamily="2" charset="-122"/>
              </a:rPr>
              <a:t>等领域。</a:t>
            </a:r>
            <a:endParaRPr kumimoji="1" lang="en-US" altLang="zh-CN" sz="2400" b="1" dirty="0">
              <a:solidFill>
                <a:srgbClr val="000066"/>
              </a:solidFill>
              <a:latin typeface="Times New Roman" panose="02020603050405020304" pitchFamily="18" charset="0"/>
              <a:ea typeface="华文中宋" panose="02010600040101010101" pitchFamily="2" charset="-122"/>
            </a:endParaRPr>
          </a:p>
          <a:p>
            <a:pPr indent="457200" algn="just">
              <a:spcAft>
                <a:spcPts val="600"/>
              </a:spcAft>
            </a:pPr>
            <a:r>
              <a:rPr kumimoji="1" lang="zh-CN" altLang="en-US" sz="2400" b="1" dirty="0">
                <a:solidFill>
                  <a:srgbClr val="000066"/>
                </a:solidFill>
                <a:latin typeface="Times New Roman" panose="02020603050405020304" pitchFamily="18" charset="0"/>
                <a:ea typeface="华文中宋" panose="02010600040101010101" pitchFamily="2" charset="-122"/>
              </a:rPr>
              <a:t>有限元法最早是在</a:t>
            </a:r>
            <a:r>
              <a:rPr kumimoji="1" lang="en-US" altLang="zh-CN" sz="2400" b="1" dirty="0">
                <a:solidFill>
                  <a:srgbClr val="000066"/>
                </a:solidFill>
                <a:latin typeface="Times New Roman" panose="02020603050405020304" pitchFamily="18" charset="0"/>
                <a:ea typeface="华文中宋" panose="02010600040101010101" pitchFamily="2" charset="-122"/>
              </a:rPr>
              <a:t>20</a:t>
            </a:r>
            <a:r>
              <a:rPr kumimoji="1" lang="zh-CN" altLang="en-US" sz="2400" b="1" dirty="0">
                <a:solidFill>
                  <a:srgbClr val="000066"/>
                </a:solidFill>
                <a:latin typeface="Times New Roman" panose="02020603050405020304" pitchFamily="18" charset="0"/>
                <a:ea typeface="华文中宋" panose="02010600040101010101" pitchFamily="2" charset="-122"/>
              </a:rPr>
              <a:t>世纪</a:t>
            </a:r>
            <a:r>
              <a:rPr kumimoji="1" lang="en-US" altLang="zh-CN" sz="2400" b="1" dirty="0">
                <a:solidFill>
                  <a:srgbClr val="000066"/>
                </a:solidFill>
                <a:latin typeface="Times New Roman" panose="02020603050405020304" pitchFamily="18" charset="0"/>
                <a:ea typeface="华文中宋" panose="02010600040101010101" pitchFamily="2" charset="-122"/>
              </a:rPr>
              <a:t>40</a:t>
            </a:r>
            <a:r>
              <a:rPr kumimoji="1" lang="zh-CN" altLang="en-US" sz="2400" b="1" dirty="0">
                <a:solidFill>
                  <a:srgbClr val="000066"/>
                </a:solidFill>
                <a:latin typeface="Times New Roman" panose="02020603050405020304" pitchFamily="18" charset="0"/>
                <a:ea typeface="华文中宋" panose="02010600040101010101" pitchFamily="2" charset="-122"/>
              </a:rPr>
              <a:t>年代被德裔美国数学家</a:t>
            </a:r>
            <a:r>
              <a:rPr kumimoji="1" lang="en-US" altLang="zh-CN" sz="2400" b="1" dirty="0">
                <a:solidFill>
                  <a:srgbClr val="000066"/>
                </a:solidFill>
                <a:latin typeface="Times New Roman" panose="02020603050405020304" pitchFamily="18" charset="0"/>
                <a:ea typeface="华文中宋" panose="02010600040101010101" pitchFamily="2" charset="-122"/>
              </a:rPr>
              <a:t>Richard Courant</a:t>
            </a:r>
            <a:r>
              <a:rPr kumimoji="1" lang="zh-CN" altLang="en-US" sz="2400" b="1" dirty="0">
                <a:solidFill>
                  <a:srgbClr val="000066"/>
                </a:solidFill>
                <a:latin typeface="Times New Roman" panose="02020603050405020304" pitchFamily="18" charset="0"/>
                <a:ea typeface="华文中宋" panose="02010600040101010101" pitchFamily="2" charset="-122"/>
              </a:rPr>
              <a:t>首次提出，它的基本思想是把一个大系统细分为更小、更简单的部分，称为</a:t>
            </a:r>
            <a:r>
              <a:rPr kumimoji="1" lang="zh-CN" altLang="en-US" sz="2400" b="1" dirty="0">
                <a:solidFill>
                  <a:srgbClr val="990000"/>
                </a:solidFill>
                <a:latin typeface="Times New Roman" panose="02020603050405020304" pitchFamily="18" charset="0"/>
                <a:ea typeface="华文中宋" panose="02010600040101010101" pitchFamily="2" charset="-122"/>
              </a:rPr>
              <a:t>有限元</a:t>
            </a:r>
            <a:r>
              <a:rPr kumimoji="1" lang="zh-CN" altLang="en-US" sz="2400" b="1" dirty="0">
                <a:solidFill>
                  <a:srgbClr val="000066"/>
                </a:solidFill>
                <a:latin typeface="Times New Roman" panose="02020603050405020304" pitchFamily="18" charset="0"/>
                <a:ea typeface="华文中宋" panose="02010600040101010101" pitchFamily="2" charset="-122"/>
              </a:rPr>
              <a:t>。在每个有限元上都可以得到一个简单方程。这样，就把原来的偏微分方程变成一个更大的方程组，这个方程组可以模拟整个问题。最后，</a:t>
            </a:r>
            <a:r>
              <a:rPr kumimoji="1" lang="en-US" altLang="zh-CN" sz="2400" b="1" dirty="0">
                <a:solidFill>
                  <a:srgbClr val="000066"/>
                </a:solidFill>
                <a:latin typeface="Times New Roman" panose="02020603050405020304" pitchFamily="18" charset="0"/>
                <a:ea typeface="华文中宋" panose="02010600040101010101" pitchFamily="2" charset="-122"/>
              </a:rPr>
              <a:t>FEM</a:t>
            </a:r>
            <a:r>
              <a:rPr kumimoji="1" lang="zh-CN" altLang="en-US" sz="2400" b="1" dirty="0">
                <a:solidFill>
                  <a:srgbClr val="000066"/>
                </a:solidFill>
                <a:latin typeface="Times New Roman" panose="02020603050405020304" pitchFamily="18" charset="0"/>
                <a:ea typeface="华文中宋" panose="02010600040101010101" pitchFamily="2" charset="-122"/>
              </a:rPr>
              <a:t>通过</a:t>
            </a:r>
            <a:r>
              <a:rPr kumimoji="1" lang="zh-CN" altLang="en-US" sz="2400" b="1" dirty="0">
                <a:solidFill>
                  <a:srgbClr val="990000"/>
                </a:solidFill>
                <a:latin typeface="Times New Roman" panose="02020603050405020304" pitchFamily="18" charset="0"/>
                <a:ea typeface="华文中宋" panose="02010600040101010101" pitchFamily="2" charset="-122"/>
              </a:rPr>
              <a:t>变分法</a:t>
            </a:r>
            <a:r>
              <a:rPr kumimoji="1" lang="zh-CN" altLang="en-US" sz="2400" b="1" dirty="0">
                <a:solidFill>
                  <a:srgbClr val="000066"/>
                </a:solidFill>
                <a:latin typeface="Times New Roman" panose="02020603050405020304" pitchFamily="18" charset="0"/>
                <a:ea typeface="华文中宋" panose="02010600040101010101" pitchFamily="2" charset="-122"/>
              </a:rPr>
              <a:t>最小化误差函数得到方程的解。</a:t>
            </a:r>
            <a:endParaRPr kumimoji="1" lang="en-US" altLang="zh-CN" sz="2400" b="1" dirty="0">
              <a:solidFill>
                <a:srgbClr val="000066"/>
              </a:solidFill>
              <a:latin typeface="Times New Roman" panose="02020603050405020304" pitchFamily="18" charset="0"/>
              <a:ea typeface="华文中宋" panose="02010600040101010101" pitchFamily="2" charset="-122"/>
            </a:endParaRPr>
          </a:p>
        </p:txBody>
      </p:sp>
      <p:sp>
        <p:nvSpPr>
          <p:cNvPr id="3" name="Rectangle 5"/>
          <p:cNvSpPr>
            <a:spLocks noChangeArrowheads="1"/>
          </p:cNvSpPr>
          <p:nvPr/>
        </p:nvSpPr>
        <p:spPr bwMode="auto">
          <a:xfrm>
            <a:off x="353359" y="105445"/>
            <a:ext cx="5287025" cy="646331"/>
          </a:xfrm>
          <a:prstGeom prst="rect">
            <a:avLst/>
          </a:prstGeom>
          <a:noFill/>
          <a:ln w="9525" algn="ctr">
            <a:noFill/>
            <a:miter lim="800000"/>
          </a:ln>
          <a:effectLst/>
        </p:spPr>
        <p:txBody>
          <a:bodyPr wrap="none">
            <a:spAutoFit/>
          </a:bodyPr>
          <a:lstStyle/>
          <a:p>
            <a:r>
              <a:rPr lang="en-US" altLang="zh-CN"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实验原理</a:t>
            </a:r>
            <a:r>
              <a:rPr lang="en-US" altLang="zh-CN" sz="3200" b="1" dirty="0" smtClean="0">
                <a:solidFill>
                  <a:srgbClr val="FF0000"/>
                </a:solidFill>
                <a:latin typeface="华文中宋" panose="02010600040101010101" pitchFamily="2" charset="-122"/>
                <a:ea typeface="华文中宋" panose="02010600040101010101" pitchFamily="2" charset="-122"/>
              </a:rPr>
              <a:t>/</a:t>
            </a:r>
            <a:r>
              <a:rPr kumimoji="1" lang="en-US" altLang="zh-CN" sz="2800" b="1" dirty="0" smtClean="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2.2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有限元方法</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762030"/>
            <a:ext cx="4248472" cy="4231928"/>
          </a:xfrm>
          <a:prstGeom prst="rect">
            <a:avLst/>
          </a:prstGeom>
        </p:spPr>
        <p:txBody>
          <a:bodyPr wrap="square">
            <a:spAutoFit/>
          </a:bodyPr>
          <a:lstStyle/>
          <a:p>
            <a:pPr indent="457200" algn="just">
              <a:spcAft>
                <a:spcPts val="600"/>
              </a:spcAft>
            </a:pPr>
            <a:r>
              <a:rPr kumimoji="1" lang="en-US" altLang="zh-CN" sz="2400" b="1" dirty="0">
                <a:solidFill>
                  <a:srgbClr val="000066"/>
                </a:solidFill>
                <a:latin typeface="Times New Roman" panose="02020603050405020304" pitchFamily="18" charset="0"/>
                <a:ea typeface="华文中宋" panose="02010600040101010101" pitchFamily="2" charset="-122"/>
              </a:rPr>
              <a:t>COMSOL</a:t>
            </a:r>
            <a:r>
              <a:rPr kumimoji="1" lang="zh-CN" altLang="en-US" sz="2400" b="1" dirty="0">
                <a:solidFill>
                  <a:srgbClr val="000066"/>
                </a:solidFill>
                <a:latin typeface="Times New Roman" panose="02020603050405020304" pitchFamily="18" charset="0"/>
                <a:ea typeface="华文中宋" panose="02010600040101010101" pitchFamily="2" charset="-122"/>
              </a:rPr>
              <a:t>是一个集成了有限元法、求解器和建模工具的仿真软件，可以仿真多物理场耦合，为处理各类工程或物理提供了统一的操作界面和工作流程。</a:t>
            </a:r>
            <a:endParaRPr kumimoji="1" lang="en-US" altLang="zh-CN" sz="2400" b="1" dirty="0">
              <a:solidFill>
                <a:srgbClr val="000066"/>
              </a:solidFill>
              <a:latin typeface="Times New Roman" panose="02020603050405020304" pitchFamily="18" charset="0"/>
              <a:ea typeface="华文中宋" panose="02010600040101010101" pitchFamily="2" charset="-122"/>
            </a:endParaRPr>
          </a:p>
          <a:p>
            <a:pPr indent="457200" algn="just">
              <a:spcAft>
                <a:spcPts val="600"/>
              </a:spcAft>
            </a:pPr>
            <a:r>
              <a:rPr kumimoji="1" lang="zh-CN" altLang="en-US" sz="2400" b="1" dirty="0">
                <a:solidFill>
                  <a:srgbClr val="000066"/>
                </a:solidFill>
                <a:latin typeface="Times New Roman" panose="02020603050405020304" pitchFamily="18" charset="0"/>
                <a:ea typeface="华文中宋" panose="02010600040101010101" pitchFamily="2" charset="-122"/>
              </a:rPr>
              <a:t>右图为采用</a:t>
            </a:r>
            <a:r>
              <a:rPr kumimoji="1" lang="en-US" altLang="zh-CN" sz="2400" b="1" dirty="0">
                <a:solidFill>
                  <a:srgbClr val="000066"/>
                </a:solidFill>
                <a:latin typeface="Times New Roman" panose="02020603050405020304" pitchFamily="18" charset="0"/>
                <a:ea typeface="华文中宋" panose="02010600040101010101" pitchFamily="2" charset="-122"/>
              </a:rPr>
              <a:t>COMSOL</a:t>
            </a:r>
            <a:r>
              <a:rPr kumimoji="1" lang="zh-CN" altLang="en-US" sz="2400" b="1" dirty="0">
                <a:solidFill>
                  <a:srgbClr val="000066"/>
                </a:solidFill>
                <a:latin typeface="Times New Roman" panose="02020603050405020304" pitchFamily="18" charset="0"/>
                <a:ea typeface="华文中宋" panose="02010600040101010101" pitchFamily="2" charset="-122"/>
              </a:rPr>
              <a:t>软件对轮辋进行结构分析的例子。图中显示了有限元离散化网格、应力和变形（轮辋的底部脱离网格）。</a:t>
            </a:r>
            <a:endParaRPr kumimoji="1" lang="en-US" altLang="zh-CN" sz="2400" b="1" dirty="0">
              <a:solidFill>
                <a:srgbClr val="000066"/>
              </a:solidFill>
              <a:latin typeface="Times New Roman" panose="02020603050405020304" pitchFamily="18" charset="0"/>
              <a:ea typeface="华文中宋" panose="02010600040101010101" pitchFamily="2" charset="-122"/>
            </a:endParaRPr>
          </a:p>
        </p:txBody>
      </p:sp>
      <p:pic>
        <p:nvPicPr>
          <p:cNvPr id="4" name="图片 3"/>
          <p:cNvPicPr>
            <a:picLocks noChangeAspect="1"/>
          </p:cNvPicPr>
          <p:nvPr/>
        </p:nvPicPr>
        <p:blipFill>
          <a:blip r:embed="rId1"/>
          <a:stretch>
            <a:fillRect/>
          </a:stretch>
        </p:blipFill>
        <p:spPr>
          <a:xfrm>
            <a:off x="4878867" y="820469"/>
            <a:ext cx="4103334" cy="4023208"/>
          </a:xfrm>
          <a:prstGeom prst="rect">
            <a:avLst/>
          </a:prstGeom>
        </p:spPr>
      </p:pic>
      <p:sp>
        <p:nvSpPr>
          <p:cNvPr id="5" name="文本框 4"/>
          <p:cNvSpPr txBox="1"/>
          <p:nvPr/>
        </p:nvSpPr>
        <p:spPr>
          <a:xfrm>
            <a:off x="5431790" y="4982240"/>
            <a:ext cx="3023214" cy="369332"/>
          </a:xfrm>
          <a:prstGeom prst="rect">
            <a:avLst/>
          </a:prstGeom>
          <a:noFill/>
        </p:spPr>
        <p:txBody>
          <a:bodyPr wrap="square" rtlCol="0">
            <a:spAutoFit/>
          </a:bodyPr>
          <a:lstStyle/>
          <a:p>
            <a:r>
              <a:rPr lang="zh-CN" altLang="en-US" b="1" dirty="0">
                <a:solidFill>
                  <a:srgbClr val="0000FF"/>
                </a:solidFill>
              </a:rPr>
              <a:t>对轮辋进行结构分析的结果</a:t>
            </a:r>
            <a:endParaRPr lang="zh-CN" altLang="en-US" b="1" dirty="0">
              <a:solidFill>
                <a:srgbClr val="0000FF"/>
              </a:solidFill>
            </a:endParaRPr>
          </a:p>
        </p:txBody>
      </p:sp>
      <p:sp>
        <p:nvSpPr>
          <p:cNvPr id="6" name="Rectangle 5"/>
          <p:cNvSpPr>
            <a:spLocks noChangeArrowheads="1"/>
          </p:cNvSpPr>
          <p:nvPr/>
        </p:nvSpPr>
        <p:spPr bwMode="auto">
          <a:xfrm>
            <a:off x="353359" y="105445"/>
            <a:ext cx="5069016" cy="646331"/>
          </a:xfrm>
          <a:prstGeom prst="rect">
            <a:avLst/>
          </a:prstGeom>
          <a:noFill/>
          <a:ln w="9525" algn="ctr">
            <a:noFill/>
            <a:miter lim="800000"/>
          </a:ln>
          <a:effectLst/>
        </p:spPr>
        <p:txBody>
          <a:bodyPr wrap="none">
            <a:spAutoFit/>
          </a:bodyPr>
          <a:lstStyle/>
          <a:p>
            <a:r>
              <a:rPr lang="en-US" altLang="zh-CN"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实验原理</a:t>
            </a:r>
            <a:r>
              <a:rPr lang="en-US" altLang="zh-CN" sz="3200" b="1" dirty="0" smtClean="0">
                <a:solidFill>
                  <a:srgbClr val="FF0000"/>
                </a:solidFill>
                <a:latin typeface="华文中宋" panose="02010600040101010101" pitchFamily="2" charset="-122"/>
                <a:ea typeface="华文中宋" panose="02010600040101010101" pitchFamily="2" charset="-122"/>
              </a:rPr>
              <a:t>/</a:t>
            </a:r>
            <a:r>
              <a:rPr kumimoji="1" lang="en-US" altLang="zh-CN" sz="2800" b="1" dirty="0" smtClean="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2.3</a:t>
            </a:r>
            <a:r>
              <a:rPr kumimoji="1" lang="en-US" altLang="zh-CN" sz="2800" b="1" dirty="0">
                <a:solidFill>
                  <a:srgbClr val="000066"/>
                </a:solidFill>
                <a:latin typeface="Times New Roman" panose="02020603050405020304" pitchFamily="18" charset="0"/>
                <a:ea typeface="华文中宋" panose="02010600040101010101" pitchFamily="2" charset="-122"/>
              </a:rPr>
              <a:t> </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COMSOL</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8386" y="904335"/>
            <a:ext cx="7128792" cy="2790508"/>
          </a:xfrm>
          <a:prstGeom prst="rect">
            <a:avLst/>
          </a:prstGeom>
        </p:spPr>
        <p:txBody>
          <a:bodyPr wrap="square">
            <a:spAutoFit/>
          </a:bodyPr>
          <a:lstStyle/>
          <a:p>
            <a:pPr algn="just">
              <a:spcAft>
                <a:spcPts val="600"/>
              </a:spcAft>
            </a:pPr>
            <a:r>
              <a:rPr kumimoji="1" lang="en-US" altLang="zh-CN"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COMSOL</a:t>
            </a:r>
            <a:r>
              <a:rPr kumimoji="1" lang="zh-CN" altLang="en-US"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的模块包括：</a:t>
            </a:r>
            <a:endParaRPr kumimoji="1" lang="en-US" altLang="zh-CN"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endParaRPr>
          </a:p>
          <a:p>
            <a:pPr algn="just">
              <a:spcAft>
                <a:spcPts val="600"/>
              </a:spcAft>
            </a:pPr>
            <a:r>
              <a:rPr kumimoji="1" lang="en-US" altLang="zh-CN" sz="2400" b="1" dirty="0">
                <a:solidFill>
                  <a:srgbClr val="000066"/>
                </a:solidFill>
                <a:latin typeface="Times New Roman" panose="02020603050405020304" pitchFamily="18" charset="0"/>
                <a:ea typeface="华文中宋" panose="02010600040101010101" pitchFamily="2" charset="-122"/>
              </a:rPr>
              <a:t>1</a:t>
            </a:r>
            <a:r>
              <a:rPr kumimoji="1" lang="zh-CN" altLang="en-US" sz="2400" b="1" dirty="0">
                <a:solidFill>
                  <a:srgbClr val="000066"/>
                </a:solidFill>
                <a:latin typeface="Times New Roman" panose="02020603050405020304" pitchFamily="18" charset="0"/>
                <a:ea typeface="华文中宋" panose="02010600040101010101" pitchFamily="2" charset="-122"/>
              </a:rPr>
              <a:t>、基本模块（包括</a:t>
            </a:r>
            <a:r>
              <a:rPr kumimoji="1" lang="en-US" altLang="zh-CN" sz="2400" b="1" dirty="0">
                <a:solidFill>
                  <a:srgbClr val="000066"/>
                </a:solidFill>
                <a:latin typeface="Times New Roman" panose="02020603050405020304" pitchFamily="18" charset="0"/>
                <a:ea typeface="华文中宋" panose="02010600040101010101" pitchFamily="2" charset="-122"/>
              </a:rPr>
              <a:t>3</a:t>
            </a:r>
            <a:r>
              <a:rPr kumimoji="1" lang="zh-CN" altLang="en-US" sz="2400" b="1" dirty="0">
                <a:solidFill>
                  <a:srgbClr val="000066"/>
                </a:solidFill>
                <a:latin typeface="Times New Roman" panose="02020603050405020304" pitchFamily="18" charset="0"/>
                <a:ea typeface="华文中宋" panose="02010600040101010101" pitchFamily="2" charset="-122"/>
              </a:rPr>
              <a:t>个组件）</a:t>
            </a:r>
            <a:endParaRPr kumimoji="1" lang="en-US" altLang="zh-CN" sz="2400" b="1" dirty="0">
              <a:solidFill>
                <a:srgbClr val="000066"/>
              </a:solidFill>
              <a:latin typeface="Times New Roman" panose="02020603050405020304" pitchFamily="18" charset="0"/>
              <a:ea typeface="华文中宋" panose="02010600040101010101" pitchFamily="2" charset="-122"/>
            </a:endParaRPr>
          </a:p>
          <a:p>
            <a:pPr marL="817245" indent="-396240" algn="just">
              <a:spcAft>
                <a:spcPts val="200"/>
              </a:spcAft>
              <a:buFont typeface="+mj-ea"/>
              <a:buAutoNum type="circleNumDbPlain"/>
            </a:pPr>
            <a:r>
              <a:rPr kumimoji="1" lang="zh-CN" altLang="en-US" sz="2000" b="1" dirty="0">
                <a:solidFill>
                  <a:srgbClr val="000066"/>
                </a:solidFill>
                <a:latin typeface="Times New Roman" panose="02020603050405020304" pitchFamily="18" charset="0"/>
                <a:ea typeface="华文中宋" panose="02010600040101010101" pitchFamily="2" charset="-122"/>
              </a:rPr>
              <a:t>模型开发器：用于创建、求解仿真模型，分析结果</a:t>
            </a:r>
            <a:endParaRPr kumimoji="1" lang="en-US" altLang="zh-CN" sz="2000" b="1" dirty="0">
              <a:solidFill>
                <a:srgbClr val="000066"/>
              </a:solidFill>
              <a:latin typeface="Times New Roman" panose="02020603050405020304" pitchFamily="18" charset="0"/>
              <a:ea typeface="华文中宋" panose="02010600040101010101" pitchFamily="2" charset="-122"/>
            </a:endParaRPr>
          </a:p>
          <a:p>
            <a:pPr marL="817245" indent="-396240" algn="just">
              <a:spcAft>
                <a:spcPts val="200"/>
              </a:spcAft>
              <a:buFont typeface="+mj-ea"/>
              <a:buAutoNum type="circleNumDbPlain"/>
            </a:pPr>
            <a:r>
              <a:rPr kumimoji="1" lang="en-US" altLang="zh-CN" sz="2000" b="1" dirty="0">
                <a:solidFill>
                  <a:srgbClr val="000066"/>
                </a:solidFill>
                <a:latin typeface="Times New Roman" panose="02020603050405020304" pitchFamily="18" charset="0"/>
                <a:ea typeface="华文中宋" panose="02010600040101010101" pitchFamily="2" charset="-122"/>
              </a:rPr>
              <a:t>App </a:t>
            </a:r>
            <a:r>
              <a:rPr kumimoji="1" lang="zh-CN" altLang="en-US" sz="2000" b="1" dirty="0">
                <a:solidFill>
                  <a:srgbClr val="000066"/>
                </a:solidFill>
                <a:latin typeface="Times New Roman" panose="02020603050405020304" pitchFamily="18" charset="0"/>
                <a:ea typeface="华文中宋" panose="02010600040101010101" pitchFamily="2" charset="-122"/>
              </a:rPr>
              <a:t>开发器：用于制作特定功能的</a:t>
            </a:r>
            <a:r>
              <a:rPr kumimoji="1" lang="en-US" altLang="zh-CN" sz="2000" b="1" dirty="0">
                <a:solidFill>
                  <a:srgbClr val="000066"/>
                </a:solidFill>
                <a:latin typeface="Times New Roman" panose="02020603050405020304" pitchFamily="18" charset="0"/>
                <a:ea typeface="华文中宋" panose="02010600040101010101" pitchFamily="2" charset="-122"/>
              </a:rPr>
              <a:t>App</a:t>
            </a:r>
            <a:endParaRPr kumimoji="1" lang="en-US" altLang="zh-CN" sz="2000" b="1" dirty="0">
              <a:solidFill>
                <a:srgbClr val="000066"/>
              </a:solidFill>
              <a:latin typeface="Times New Roman" panose="02020603050405020304" pitchFamily="18" charset="0"/>
              <a:ea typeface="华文中宋" panose="02010600040101010101" pitchFamily="2" charset="-122"/>
            </a:endParaRPr>
          </a:p>
          <a:p>
            <a:pPr marL="817245" indent="-396240" algn="just">
              <a:spcAft>
                <a:spcPts val="600"/>
              </a:spcAft>
              <a:buFont typeface="+mj-ea"/>
              <a:buAutoNum type="circleNumDbPlain"/>
            </a:pPr>
            <a:r>
              <a:rPr kumimoji="1" lang="zh-CN" altLang="en-US" sz="2000" b="1" dirty="0">
                <a:solidFill>
                  <a:srgbClr val="000066"/>
                </a:solidFill>
                <a:latin typeface="Times New Roman" panose="02020603050405020304" pitchFamily="18" charset="0"/>
                <a:ea typeface="华文中宋" panose="02010600040101010101" pitchFamily="2" charset="-122"/>
              </a:rPr>
              <a:t>模型管理器：用于管理仿真模型和辅助数据</a:t>
            </a:r>
            <a:endParaRPr kumimoji="1" lang="en-US" altLang="zh-CN" sz="2000" b="1" dirty="0">
              <a:solidFill>
                <a:srgbClr val="000066"/>
              </a:solidFill>
              <a:latin typeface="Times New Roman" panose="02020603050405020304" pitchFamily="18" charset="0"/>
              <a:ea typeface="华文中宋" panose="02010600040101010101" pitchFamily="2" charset="-122"/>
            </a:endParaRPr>
          </a:p>
          <a:p>
            <a:pPr>
              <a:spcAft>
                <a:spcPts val="600"/>
              </a:spcAft>
            </a:pPr>
            <a:r>
              <a:rPr kumimoji="1" lang="en-US" altLang="zh-CN" sz="2400" b="1" dirty="0">
                <a:solidFill>
                  <a:srgbClr val="000066"/>
                </a:solidFill>
                <a:latin typeface="Times New Roman" panose="02020603050405020304" pitchFamily="18" charset="0"/>
                <a:ea typeface="华文中宋" panose="02010600040101010101" pitchFamily="2" charset="-122"/>
              </a:rPr>
              <a:t>2</a:t>
            </a:r>
            <a:r>
              <a:rPr kumimoji="1" lang="zh-CN" altLang="en-US" sz="2400" b="1" dirty="0">
                <a:solidFill>
                  <a:srgbClr val="000066"/>
                </a:solidFill>
                <a:latin typeface="Times New Roman" panose="02020603050405020304" pitchFamily="18" charset="0"/>
                <a:ea typeface="华文中宋" panose="02010600040101010101" pitchFamily="2" charset="-122"/>
              </a:rPr>
              <a:t>、附加模块</a:t>
            </a:r>
            <a:endParaRPr kumimoji="1" lang="en-US" altLang="zh-CN" sz="2400" b="1" dirty="0">
              <a:solidFill>
                <a:srgbClr val="000066"/>
              </a:solidFill>
              <a:latin typeface="Times New Roman" panose="02020603050405020304" pitchFamily="18" charset="0"/>
              <a:ea typeface="华文中宋" panose="02010600040101010101" pitchFamily="2" charset="-122"/>
            </a:endParaRPr>
          </a:p>
          <a:p>
            <a:pPr marL="431800">
              <a:spcAft>
                <a:spcPts val="600"/>
              </a:spcAft>
            </a:pPr>
            <a:r>
              <a:rPr kumimoji="1" lang="zh-CN" altLang="en-US" sz="2000" b="1" dirty="0">
                <a:solidFill>
                  <a:srgbClr val="000066"/>
                </a:solidFill>
                <a:latin typeface="Times New Roman" panose="02020603050405020304" pitchFamily="18" charset="0"/>
                <a:ea typeface="华文中宋" panose="02010600040101010101" pitchFamily="2" charset="-122"/>
              </a:rPr>
              <a:t>电磁学、结构力学、声学、</a:t>
            </a:r>
            <a:r>
              <a:rPr kumimoji="1" lang="zh-CN" altLang="en-US" sz="2000" b="1" dirty="0">
                <a:solidFill>
                  <a:srgbClr val="FF0000"/>
                </a:solidFill>
                <a:latin typeface="Times New Roman" panose="02020603050405020304" pitchFamily="18" charset="0"/>
                <a:ea typeface="华文中宋" panose="02010600040101010101" pitchFamily="2" charset="-122"/>
              </a:rPr>
              <a:t>流体流动</a:t>
            </a:r>
            <a:r>
              <a:rPr kumimoji="1" lang="zh-CN" altLang="en-US" sz="2000" b="1" dirty="0">
                <a:solidFill>
                  <a:srgbClr val="000066"/>
                </a:solidFill>
                <a:latin typeface="Times New Roman" panose="02020603050405020304" pitchFamily="18" charset="0"/>
                <a:ea typeface="华文中宋" panose="02010600040101010101" pitchFamily="2" charset="-122"/>
              </a:rPr>
              <a:t>、传热和化工模块。</a:t>
            </a:r>
            <a:endParaRPr kumimoji="1" lang="zh-CN" altLang="en-US" sz="2000" b="1" dirty="0">
              <a:solidFill>
                <a:srgbClr val="000066"/>
              </a:solidFill>
              <a:latin typeface="Times New Roman" panose="02020603050405020304" pitchFamily="18" charset="0"/>
              <a:ea typeface="华文中宋" panose="02010600040101010101" pitchFamily="2" charset="-122"/>
            </a:endParaRPr>
          </a:p>
        </p:txBody>
      </p:sp>
      <p:sp>
        <p:nvSpPr>
          <p:cNvPr id="5" name="文本框 4"/>
          <p:cNvSpPr txBox="1"/>
          <p:nvPr/>
        </p:nvSpPr>
        <p:spPr>
          <a:xfrm>
            <a:off x="683568" y="3773883"/>
            <a:ext cx="4224906" cy="2662267"/>
          </a:xfrm>
          <a:prstGeom prst="rect">
            <a:avLst/>
          </a:prstGeom>
          <a:noFill/>
        </p:spPr>
        <p:txBody>
          <a:bodyPr wrap="square" rtlCol="0">
            <a:spAutoFit/>
          </a:bodyPr>
          <a:lstStyle/>
          <a:p>
            <a:pPr algn="just">
              <a:spcAft>
                <a:spcPts val="600"/>
              </a:spcAft>
            </a:pPr>
            <a:r>
              <a:rPr kumimoji="1" lang="en-US" altLang="zh-CN"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COMSOL</a:t>
            </a:r>
            <a:r>
              <a:rPr kumimoji="1" lang="zh-CN" altLang="en-US"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的工作流程：</a:t>
            </a:r>
            <a:endParaRPr kumimoji="1" lang="zh-CN" altLang="en-US" sz="2400"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几何建模</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物理场设置</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网格划分</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研究和优化</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求解</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pPr marL="504190" indent="-360045">
              <a:buFont typeface="+mj-lt"/>
              <a:buAutoNum type="arabicPeriod"/>
            </a:pPr>
            <a:r>
              <a:rPr kumimoji="1" lang="zh-CN" altLang="en-US" sz="2000" b="1" dirty="0">
                <a:solidFill>
                  <a:srgbClr val="000066"/>
                </a:solidFill>
                <a:latin typeface="Times New Roman" panose="02020603050405020304" pitchFamily="18" charset="0"/>
                <a:ea typeface="华文中宋" panose="02010600040101010101" pitchFamily="2" charset="-122"/>
              </a:rPr>
              <a:t>可视化和结果分析</a:t>
            </a:r>
            <a:endParaRPr kumimoji="1" lang="zh-CN" altLang="en-US" sz="2000" b="1" dirty="0">
              <a:solidFill>
                <a:srgbClr val="000066"/>
              </a:solidFill>
              <a:latin typeface="Times New Roman" panose="02020603050405020304" pitchFamily="18" charset="0"/>
              <a:ea typeface="华文中宋" panose="02010600040101010101" pitchFamily="2" charset="-122"/>
            </a:endParaRPr>
          </a:p>
          <a:p>
            <a:endParaRPr lang="zh-CN" altLang="en-US" dirty="0"/>
          </a:p>
        </p:txBody>
      </p:sp>
      <p:sp>
        <p:nvSpPr>
          <p:cNvPr id="6" name="文本框 5"/>
          <p:cNvSpPr txBox="1"/>
          <p:nvPr/>
        </p:nvSpPr>
        <p:spPr>
          <a:xfrm>
            <a:off x="4788024" y="4131591"/>
            <a:ext cx="3835575" cy="1754326"/>
          </a:xfrm>
          <a:prstGeom prst="rect">
            <a:avLst/>
          </a:prstGeom>
          <a:noFill/>
        </p:spPr>
        <p:txBody>
          <a:bodyPr wrap="square" rtlCol="0">
            <a:spAutoFit/>
          </a:bodyPr>
          <a:lstStyle/>
          <a:p>
            <a:pPr algn="just"/>
            <a:r>
              <a:rPr lang="zh-CN" altLang="en-US" b="1" dirty="0">
                <a:solidFill>
                  <a:srgbClr val="000066"/>
                </a:solidFill>
                <a:latin typeface="华文中宋" panose="02010600040101010101" pitchFamily="2" charset="-122"/>
                <a:ea typeface="华文中宋" panose="02010600040101010101" pitchFamily="2" charset="-122"/>
              </a:rPr>
              <a:t>注意</a:t>
            </a:r>
            <a:r>
              <a:rPr lang="zh-CN" altLang="en-US" dirty="0">
                <a:solidFill>
                  <a:srgbClr val="000066"/>
                </a:solidFill>
                <a:latin typeface="华文中宋" panose="02010600040101010101" pitchFamily="2" charset="-122"/>
                <a:ea typeface="华文中宋" panose="02010600040101010101" pitchFamily="2" charset="-122"/>
              </a:rPr>
              <a:t>：建模时根据具体问题选择合适的建模方法和求解器。比如本实验研究“流过圆柱体后的卡门涡街”，因为不考虑垂直方向的流动，可以选“</a:t>
            </a:r>
            <a:r>
              <a:rPr lang="zh-CN" altLang="en-US" b="1" dirty="0">
                <a:solidFill>
                  <a:srgbClr val="000066"/>
                </a:solidFill>
                <a:latin typeface="华文中宋" panose="02010600040101010101" pitchFamily="2" charset="-122"/>
                <a:ea typeface="华文中宋" panose="02010600040101010101" pitchFamily="2" charset="-122"/>
              </a:rPr>
              <a:t>流体流动</a:t>
            </a:r>
            <a:r>
              <a:rPr lang="zh-CN" altLang="en-US" dirty="0">
                <a:solidFill>
                  <a:srgbClr val="000066"/>
                </a:solidFill>
                <a:latin typeface="华文中宋" panose="02010600040101010101" pitchFamily="2" charset="-122"/>
                <a:ea typeface="华文中宋" panose="02010600040101010101" pitchFamily="2" charset="-122"/>
              </a:rPr>
              <a:t>”模块的</a:t>
            </a:r>
            <a:r>
              <a:rPr lang="zh-CN" altLang="en-US" b="1" dirty="0">
                <a:solidFill>
                  <a:srgbClr val="000066"/>
                </a:solidFill>
                <a:latin typeface="华文中宋" panose="02010600040101010101" pitchFamily="2" charset="-122"/>
                <a:ea typeface="华文中宋" panose="02010600040101010101" pitchFamily="2" charset="-122"/>
              </a:rPr>
              <a:t>二维层流</a:t>
            </a:r>
            <a:r>
              <a:rPr lang="zh-CN" altLang="en-US" dirty="0">
                <a:solidFill>
                  <a:srgbClr val="000066"/>
                </a:solidFill>
                <a:latin typeface="华文中宋" panose="02010600040101010101" pitchFamily="2" charset="-122"/>
                <a:ea typeface="华文中宋" panose="02010600040101010101" pitchFamily="2" charset="-122"/>
              </a:rPr>
              <a:t>，求解器可选通用求解器。</a:t>
            </a:r>
            <a:endParaRPr lang="zh-CN" altLang="en-US" dirty="0">
              <a:solidFill>
                <a:srgbClr val="000066"/>
              </a:solidFill>
              <a:latin typeface="华文中宋" panose="02010600040101010101" pitchFamily="2" charset="-122"/>
              <a:ea typeface="华文中宋" panose="02010600040101010101" pitchFamily="2" charset="-122"/>
            </a:endParaRPr>
          </a:p>
        </p:txBody>
      </p:sp>
      <p:sp>
        <p:nvSpPr>
          <p:cNvPr id="7" name="Rectangle 5"/>
          <p:cNvSpPr>
            <a:spLocks noChangeArrowheads="1"/>
          </p:cNvSpPr>
          <p:nvPr/>
        </p:nvSpPr>
        <p:spPr bwMode="auto">
          <a:xfrm>
            <a:off x="353359" y="105445"/>
            <a:ext cx="5069016" cy="646331"/>
          </a:xfrm>
          <a:prstGeom prst="rect">
            <a:avLst/>
          </a:prstGeom>
          <a:noFill/>
          <a:ln w="9525" algn="ctr">
            <a:noFill/>
            <a:miter lim="800000"/>
          </a:ln>
          <a:effectLst/>
        </p:spPr>
        <p:txBody>
          <a:bodyPr wrap="none">
            <a:spAutoFit/>
          </a:bodyPr>
          <a:lstStyle/>
          <a:p>
            <a:r>
              <a:rPr lang="en-US" altLang="zh-CN"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实验原理</a:t>
            </a:r>
            <a:r>
              <a:rPr lang="en-US" altLang="zh-CN" sz="3200" b="1" dirty="0" smtClean="0">
                <a:solidFill>
                  <a:srgbClr val="FF0000"/>
                </a:solidFill>
                <a:latin typeface="华文中宋" panose="02010600040101010101" pitchFamily="2" charset="-122"/>
                <a:ea typeface="华文中宋" panose="02010600040101010101" pitchFamily="2" charset="-122"/>
              </a:rPr>
              <a:t>/</a:t>
            </a:r>
            <a:r>
              <a:rPr kumimoji="1" lang="en-US" altLang="zh-CN" sz="2800" b="1" dirty="0" smtClean="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2.3</a:t>
            </a:r>
            <a:r>
              <a:rPr kumimoji="1" lang="en-US" altLang="zh-CN" sz="2800" b="1" dirty="0">
                <a:solidFill>
                  <a:srgbClr val="000066"/>
                </a:solidFill>
                <a:latin typeface="Times New Roman" panose="02020603050405020304" pitchFamily="18" charset="0"/>
                <a:ea typeface="华文中宋" panose="02010600040101010101" pitchFamily="2" charset="-122"/>
              </a:rPr>
              <a:t> </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COMSOL</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087" y="848585"/>
            <a:ext cx="8172908" cy="1938020"/>
          </a:xfrm>
          <a:prstGeom prst="rect">
            <a:avLst/>
          </a:prstGeom>
        </p:spPr>
        <p:txBody>
          <a:bodyPr wrap="square">
            <a:spAutoFit/>
          </a:bodyPr>
          <a:lstStyle/>
          <a:p>
            <a:pPr indent="457200" algn="just"/>
            <a:r>
              <a:rPr kumimoji="1" lang="zh-CN" altLang="en-US" sz="2400" b="1" dirty="0">
                <a:solidFill>
                  <a:srgbClr val="000066"/>
                </a:solidFill>
                <a:latin typeface="Times New Roman" panose="02020603050405020304" pitchFamily="18" charset="0"/>
                <a:ea typeface="华文中宋" panose="02010600040101010101" pitchFamily="2" charset="-122"/>
              </a:rPr>
              <a:t>本实验研究流体流经圆柱体后的卡门涡街现象，不考虑沿圆柱体方向的流动，因此可在圆柱体的横切面内进行仿真。建模时选择</a:t>
            </a:r>
            <a:r>
              <a:rPr kumimoji="1" lang="zh-CN" altLang="en-US" sz="2400" b="1" dirty="0">
                <a:solidFill>
                  <a:srgbClr val="FF0000"/>
                </a:solidFill>
                <a:latin typeface="Times New Roman" panose="02020603050405020304" pitchFamily="18" charset="0"/>
                <a:ea typeface="华文中宋" panose="02010600040101010101" pitchFamily="2" charset="-122"/>
              </a:rPr>
              <a:t>二维层流</a:t>
            </a:r>
            <a:r>
              <a:rPr kumimoji="1" lang="zh-CN" altLang="en-US" sz="2400" b="1" dirty="0">
                <a:solidFill>
                  <a:srgbClr val="000066"/>
                </a:solidFill>
                <a:latin typeface="Times New Roman" panose="02020603050405020304" pitchFamily="18" charset="0"/>
                <a:ea typeface="华文中宋" panose="02010600040101010101" pitchFamily="2" charset="-122"/>
              </a:rPr>
              <a:t>，让圆柱位于一个长方形内的左端（长方形为边界，边界条件需已知），流体从左端流入，右端流出（如下图所示）。</a:t>
            </a:r>
            <a:endPar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p:grpSp>
        <p:nvGrpSpPr>
          <p:cNvPr id="27" name="组合 26"/>
          <p:cNvGrpSpPr/>
          <p:nvPr/>
        </p:nvGrpSpPr>
        <p:grpSpPr>
          <a:xfrm>
            <a:off x="755576" y="2650350"/>
            <a:ext cx="7128210" cy="1744511"/>
            <a:chOff x="755576" y="2650350"/>
            <a:chExt cx="7128210" cy="1744511"/>
          </a:xfrm>
        </p:grpSpPr>
        <p:grpSp>
          <p:nvGrpSpPr>
            <p:cNvPr id="21" name="组合 20"/>
            <p:cNvGrpSpPr/>
            <p:nvPr/>
          </p:nvGrpSpPr>
          <p:grpSpPr>
            <a:xfrm>
              <a:off x="755576" y="3008705"/>
              <a:ext cx="7128210" cy="1386156"/>
              <a:chOff x="603458" y="2953204"/>
              <a:chExt cx="7128210" cy="1386156"/>
            </a:xfrm>
          </p:grpSpPr>
          <p:pic>
            <p:nvPicPr>
              <p:cNvPr id="4" name="图片 3"/>
              <p:cNvPicPr>
                <a:picLocks noChangeAspect="1"/>
              </p:cNvPicPr>
              <p:nvPr/>
            </p:nvPicPr>
            <p:blipFill>
              <a:blip r:embed="rId1"/>
              <a:stretch>
                <a:fillRect/>
              </a:stretch>
            </p:blipFill>
            <p:spPr>
              <a:xfrm>
                <a:off x="1840918" y="2953204"/>
                <a:ext cx="4896544" cy="1034741"/>
              </a:xfrm>
              <a:prstGeom prst="rect">
                <a:avLst/>
              </a:prstGeom>
            </p:spPr>
          </p:pic>
          <p:cxnSp>
            <p:nvCxnSpPr>
              <p:cNvPr id="6" name="直接连接符 5"/>
              <p:cNvCxnSpPr/>
              <p:nvPr/>
            </p:nvCxnSpPr>
            <p:spPr>
              <a:xfrm>
                <a:off x="1475656" y="3029771"/>
                <a:ext cx="365262" cy="0"/>
              </a:xfrm>
              <a:prstGeom prst="line">
                <a:avLst/>
              </a:prstGeom>
              <a:ln w="2540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83669" y="3922630"/>
                <a:ext cx="365262" cy="0"/>
              </a:xfrm>
              <a:prstGeom prst="line">
                <a:avLst/>
              </a:prstGeom>
              <a:ln w="2540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5400000">
                <a:off x="1698947" y="4130820"/>
                <a:ext cx="365262" cy="0"/>
              </a:xfrm>
              <a:prstGeom prst="line">
                <a:avLst/>
              </a:prstGeom>
              <a:ln w="2540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a:off x="6504433" y="4134925"/>
                <a:ext cx="365262" cy="0"/>
              </a:xfrm>
              <a:prstGeom prst="line">
                <a:avLst/>
              </a:prstGeom>
              <a:ln w="2540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54459" y="3046347"/>
                <a:ext cx="0" cy="252000"/>
              </a:xfrm>
              <a:prstGeom prst="line">
                <a:avLst/>
              </a:prstGeom>
              <a:ln w="25400">
                <a:solidFill>
                  <a:srgbClr val="000066"/>
                </a:solidFill>
                <a:headEnd type="stealth"/>
                <a:tailEnd w="lg" len="lg"/>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0800000">
                <a:off x="1658547" y="3651355"/>
                <a:ext cx="0" cy="252000"/>
              </a:xfrm>
              <a:prstGeom prst="line">
                <a:avLst/>
              </a:prstGeom>
              <a:ln w="25400">
                <a:solidFill>
                  <a:srgbClr val="000066"/>
                </a:solidFill>
                <a:headEnd type="stealth"/>
                <a:tailEnd w="lg" len="lg"/>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490707" y="3298347"/>
                <a:ext cx="288032" cy="338554"/>
              </a:xfrm>
              <a:prstGeom prst="rect">
                <a:avLst/>
              </a:prstGeom>
              <a:noFill/>
            </p:spPr>
            <p:txBody>
              <a:bodyPr wrap="square" rtlCol="0">
                <a:spAutoFit/>
              </a:bodyPr>
              <a:lstStyle/>
              <a:p>
                <a:r>
                  <a:rPr lang="en-US" altLang="zh-CN" sz="1600" dirty="0">
                    <a:solidFill>
                      <a:srgbClr val="000066"/>
                    </a:solidFill>
                    <a:latin typeface="Times New Roman" panose="02020603050405020304" pitchFamily="18" charset="0"/>
                    <a:cs typeface="Times New Roman" panose="02020603050405020304" pitchFamily="18" charset="0"/>
                  </a:rPr>
                  <a:t>H</a:t>
                </a:r>
                <a:endParaRPr lang="zh-CN" altLang="en-US" sz="1600" dirty="0">
                  <a:solidFill>
                    <a:srgbClr val="000066"/>
                  </a:solidFill>
                  <a:latin typeface="Times New Roman" panose="02020603050405020304" pitchFamily="18" charset="0"/>
                  <a:cs typeface="Times New Roman" panose="02020603050405020304" pitchFamily="18" charset="0"/>
                </a:endParaRPr>
              </a:p>
            </p:txBody>
          </p:sp>
          <p:cxnSp>
            <p:nvCxnSpPr>
              <p:cNvPr id="14" name="直接连接符 13"/>
              <p:cNvCxnSpPr/>
              <p:nvPr/>
            </p:nvCxnSpPr>
            <p:spPr>
              <a:xfrm rot="5400000">
                <a:off x="5624014" y="3106698"/>
                <a:ext cx="0" cy="2088000"/>
              </a:xfrm>
              <a:prstGeom prst="line">
                <a:avLst/>
              </a:prstGeom>
              <a:ln w="25400">
                <a:solidFill>
                  <a:srgbClr val="000066"/>
                </a:solidFill>
                <a:headEnd type="stealth"/>
                <a:tailEnd w="lg" len="lg"/>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2947189" y="3106697"/>
                <a:ext cx="0" cy="2088000"/>
              </a:xfrm>
              <a:prstGeom prst="line">
                <a:avLst/>
              </a:prstGeom>
              <a:ln w="25400">
                <a:solidFill>
                  <a:srgbClr val="000066"/>
                </a:solidFill>
                <a:headEnd type="stealth"/>
                <a:tailEnd w="lg" len="lg"/>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113407" y="4000806"/>
                <a:ext cx="288032" cy="338554"/>
              </a:xfrm>
              <a:prstGeom prst="rect">
                <a:avLst/>
              </a:prstGeom>
              <a:noFill/>
            </p:spPr>
            <p:txBody>
              <a:bodyPr wrap="square" rtlCol="0">
                <a:spAutoFit/>
              </a:bodyPr>
              <a:lstStyle/>
              <a:p>
                <a:r>
                  <a:rPr lang="en-US" altLang="zh-CN" sz="1600" dirty="0">
                    <a:solidFill>
                      <a:srgbClr val="000066"/>
                    </a:solidFill>
                    <a:latin typeface="Times New Roman" panose="02020603050405020304" pitchFamily="18" charset="0"/>
                    <a:cs typeface="Times New Roman" panose="02020603050405020304" pitchFamily="18" charset="0"/>
                  </a:rPr>
                  <a:t>W</a:t>
                </a:r>
                <a:endParaRPr lang="zh-CN" altLang="en-US" sz="1600" dirty="0">
                  <a:solidFill>
                    <a:srgbClr val="000066"/>
                  </a:solidFill>
                  <a:latin typeface="Times New Roman" panose="02020603050405020304" pitchFamily="18" charset="0"/>
                  <a:cs typeface="Times New Roman" panose="02020603050405020304" pitchFamily="18" charset="0"/>
                </a:endParaRPr>
              </a:p>
            </p:txBody>
          </p:sp>
          <p:sp>
            <p:nvSpPr>
              <p:cNvPr id="17" name="箭头: 虚尾 16"/>
              <p:cNvSpPr/>
              <p:nvPr/>
            </p:nvSpPr>
            <p:spPr>
              <a:xfrm>
                <a:off x="621223" y="3317397"/>
                <a:ext cx="638227" cy="353008"/>
              </a:xfrm>
              <a:prstGeom prst="striped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sp>
            <p:nvSpPr>
              <p:cNvPr id="18" name="文本框 17"/>
              <p:cNvSpPr txBox="1"/>
              <p:nvPr/>
            </p:nvSpPr>
            <p:spPr>
              <a:xfrm>
                <a:off x="603458" y="3651355"/>
                <a:ext cx="782243" cy="369332"/>
              </a:xfrm>
              <a:prstGeom prst="rect">
                <a:avLst/>
              </a:prstGeom>
              <a:noFill/>
            </p:spPr>
            <p:txBody>
              <a:bodyPr wrap="square" rtlCol="0">
                <a:spAutoFit/>
              </a:bodyPr>
              <a:lstStyle/>
              <a:p>
                <a:r>
                  <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入口</a:t>
                </a:r>
                <a:endPar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9" name="文本框 18"/>
              <p:cNvSpPr txBox="1"/>
              <p:nvPr/>
            </p:nvSpPr>
            <p:spPr>
              <a:xfrm>
                <a:off x="6949425" y="3670405"/>
                <a:ext cx="782243" cy="369332"/>
              </a:xfrm>
              <a:prstGeom prst="rect">
                <a:avLst/>
              </a:prstGeom>
              <a:noFill/>
            </p:spPr>
            <p:txBody>
              <a:bodyPr wrap="square" rtlCol="0">
                <a:spAutoFit/>
              </a:bodyPr>
              <a:lstStyle/>
              <a:p>
                <a:r>
                  <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出口</a:t>
                </a:r>
                <a:endPar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0" name="箭头: 虚尾 19"/>
              <p:cNvSpPr/>
              <p:nvPr/>
            </p:nvSpPr>
            <p:spPr>
              <a:xfrm>
                <a:off x="6966244" y="3314553"/>
                <a:ext cx="638227" cy="353008"/>
              </a:xfrm>
              <a:prstGeom prst="striped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endParaRPr>
              </a:p>
            </p:txBody>
          </p:sp>
        </p:grpSp>
        <p:cxnSp>
          <p:nvCxnSpPr>
            <p:cNvPr id="23" name="直接箭头连接符 22"/>
            <p:cNvCxnSpPr/>
            <p:nvPr/>
          </p:nvCxnSpPr>
          <p:spPr>
            <a:xfrm flipV="1">
              <a:off x="2457778" y="2964340"/>
              <a:ext cx="504056" cy="579411"/>
            </a:xfrm>
            <a:prstGeom prst="straightConnector1">
              <a:avLst/>
            </a:prstGeom>
            <a:ln w="19050">
              <a:solidFill>
                <a:srgbClr val="000066"/>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04686" y="2650350"/>
              <a:ext cx="933826" cy="369332"/>
            </a:xfrm>
            <a:prstGeom prst="rect">
              <a:avLst/>
            </a:prstGeom>
            <a:noFill/>
          </p:spPr>
          <p:txBody>
            <a:bodyPr wrap="square" rtlCol="0">
              <a:spAutoFit/>
            </a:bodyPr>
            <a:lstStyle/>
            <a:p>
              <a:r>
                <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圆柱体</a:t>
              </a:r>
              <a:endParaRPr lang="zh-CN" altLang="en-US"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29" name="矩形 28"/>
              <p:cNvSpPr/>
              <p:nvPr/>
            </p:nvSpPr>
            <p:spPr>
              <a:xfrm>
                <a:off x="359532" y="4631796"/>
                <a:ext cx="8172908" cy="1577996"/>
              </a:xfrm>
              <a:prstGeom prst="rect">
                <a:avLst/>
              </a:prstGeom>
            </p:spPr>
            <p:txBody>
              <a:bodyPr wrap="square">
                <a:spAutoFit/>
              </a:bodyPr>
              <a:lstStyle/>
              <a:p>
                <a:pPr indent="457200" algn="just"/>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采用的参数值为：流速</a:t>
                </a:r>
                <a14:m>
                  <m:oMath xmlns:m="http://schemas.openxmlformats.org/officeDocument/2006/math">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𝒖</m:t>
                    </m:r>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𝟏</m:t>
                    </m:r>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kumimoji="1"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𝒔</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，流体流过区域的宽度</a:t>
                </a:r>
                <a14:m>
                  <m:oMath xmlns:m="http://schemas.openxmlformats.org/officeDocument/2006/math">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𝑾</m:t>
                    </m:r>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2400" b="1" dirty="0">
                    <a:solidFill>
                      <a:srgbClr val="000066"/>
                    </a:solidFill>
                    <a:ea typeface="华文中宋" panose="02010600040101010101" pitchFamily="2" charset="-122"/>
                    <a:cs typeface="Times New Roman" panose="02020603050405020304" pitchFamily="18" charset="0"/>
                  </a:rPr>
                  <a:t>高度</a:t>
                </a:r>
                <a14:m>
                  <m:oMath xmlns:m="http://schemas.openxmlformats.org/officeDocument/2006/math">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𝑯</m:t>
                    </m:r>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𝟎</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𝟒𝟏</m:t>
                    </m:r>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，圆柱半径</a:t>
                </a:r>
                <a14:m>
                  <m:oMath xmlns:m="http://schemas.openxmlformats.org/officeDocument/2006/math">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𝑹</m:t>
                    </m:r>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𝟎</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𝟎𝟓</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，圆柱中心与左侧和下边界的距离均为</a:t>
                </a:r>
                <a14:m>
                  <m:oMath xmlns:m="http://schemas.openxmlformats.org/officeDocument/2006/math">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𝟎</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。流体密度</a:t>
                </a:r>
                <a14:m>
                  <m:oMath xmlns:m="http://schemas.openxmlformats.org/officeDocument/2006/math">
                    <m:r>
                      <a:rPr lang="zh-CN" altLang="en-US"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𝝆</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𝟏</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𝒌𝒈</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sSup>
                      <m:sSup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p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m:t>
                        </m:r>
                      </m:e>
                      <m:sup>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𝟑</m:t>
                        </m:r>
                      </m:sup>
                    </m:sSup>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，动力粘度</a:t>
                </a:r>
                <a14:m>
                  <m:oMath xmlns:m="http://schemas.openxmlformats.org/officeDocument/2006/math">
                    <m:r>
                      <a:rPr lang="zh-CN" altLang="en-US"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𝝁</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sSup>
                      <m:sSup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p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𝟏𝟎</m:t>
                        </m:r>
                      </m:e>
                      <m:sup>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𝟑</m:t>
                        </m:r>
                      </m:sup>
                    </m:sSup>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𝑷𝒂</m:t>
                    </m:r>
                    <m:r>
                      <a:rPr lang="en-US" altLang="zh-CN" sz="2400"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rgbClr val="000066"/>
                        </a:solidFill>
                        <a:latin typeface="Cambria Math" panose="02040503050406030204" pitchFamily="18" charset="0"/>
                        <a:ea typeface="Cambria Math" panose="02040503050406030204" pitchFamily="18" charset="0"/>
                        <a:cs typeface="Times New Roman" panose="02020603050405020304" pitchFamily="18" charset="0"/>
                      </a:rPr>
                      <m:t>𝒔</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29" name="矩形 28"/>
              <p:cNvSpPr>
                <a:spLocks noRot="1" noChangeAspect="1" noMove="1" noResize="1" noEditPoints="1" noAdjustHandles="1" noChangeArrowheads="1" noChangeShapeType="1" noTextEdit="1"/>
              </p:cNvSpPr>
              <p:nvPr/>
            </p:nvSpPr>
            <p:spPr>
              <a:xfrm>
                <a:off x="359532" y="4631796"/>
                <a:ext cx="8172908" cy="1577996"/>
              </a:xfrm>
              <a:prstGeom prst="rect">
                <a:avLst/>
              </a:prstGeom>
              <a:blipFill rotWithShape="1">
                <a:blip r:embed="rId2"/>
                <a:stretch>
                  <a:fillRect l="-1" t="-7" r="7" b="8"/>
                </a:stretch>
              </a:blipFill>
            </p:spPr>
            <p:txBody>
              <a:bodyPr/>
              <a:lstStyle/>
              <a:p>
                <a:r>
                  <a:rPr lang="zh-CN" altLang="en-US">
                    <a:noFill/>
                  </a:rPr>
                  <a:t> </a:t>
                </a:r>
              </a:p>
            </p:txBody>
          </p:sp>
        </mc:Fallback>
      </mc:AlternateContent>
      <p:sp>
        <p:nvSpPr>
          <p:cNvPr id="5" name="文本框 4"/>
          <p:cNvSpPr txBox="1"/>
          <p:nvPr/>
        </p:nvSpPr>
        <p:spPr>
          <a:xfrm>
            <a:off x="1052982" y="6341258"/>
            <a:ext cx="5571060" cy="400110"/>
          </a:xfrm>
          <a:prstGeom prst="rect">
            <a:avLst/>
          </a:prstGeom>
          <a:noFill/>
        </p:spPr>
        <p:txBody>
          <a:bodyPr wrap="square" rtlCol="0">
            <a:spAutoFit/>
          </a:bodyPr>
          <a:lstStyle/>
          <a:p>
            <a:r>
              <a:rPr lang="zh-CN" altLang="en-US" sz="2000" b="1" dirty="0"/>
              <a:t>注：设置中使圆柱体略偏离中心，以触发涡流。</a:t>
            </a:r>
            <a:endParaRPr lang="zh-CN" altLang="en-US" sz="2000" b="1" dirty="0"/>
          </a:p>
        </p:txBody>
      </p:sp>
      <p:sp>
        <p:nvSpPr>
          <p:cNvPr id="25" name="Rectangle 5"/>
          <p:cNvSpPr>
            <a:spLocks noChangeArrowheads="1"/>
          </p:cNvSpPr>
          <p:nvPr/>
        </p:nvSpPr>
        <p:spPr bwMode="auto">
          <a:xfrm>
            <a:off x="353359" y="105445"/>
            <a:ext cx="5269391" cy="646331"/>
          </a:xfrm>
          <a:prstGeom prst="rect">
            <a:avLst/>
          </a:prstGeom>
          <a:noFill/>
          <a:ln w="9525" algn="ctr">
            <a:noFill/>
            <a:miter lim="800000"/>
          </a:ln>
          <a:effectLst/>
        </p:spPr>
        <p:txBody>
          <a:bodyPr wrap="none">
            <a:spAutoFit/>
          </a:bodyPr>
          <a:lstStyle/>
          <a:p>
            <a:r>
              <a:rPr lang="en-US" altLang="zh-CN"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实验方法</a:t>
            </a:r>
            <a:r>
              <a:rPr lang="en-US" altLang="zh-CN" sz="3200" b="1" dirty="0" smtClean="0">
                <a:solidFill>
                  <a:srgbClr val="FF0000"/>
                </a:solidFill>
                <a:latin typeface="华文中宋" panose="02010600040101010101" pitchFamily="2" charset="-122"/>
                <a:ea typeface="华文中宋" panose="02010600040101010101" pitchFamily="2" charset="-122"/>
              </a:rPr>
              <a:t>/</a:t>
            </a:r>
            <a:r>
              <a:rPr kumimoji="1" lang="en-US" altLang="zh-CN" sz="2800" b="1" dirty="0" smtClean="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3.1</a:t>
            </a:r>
            <a:r>
              <a:rPr kumimoji="1" lang="en-US" altLang="zh-CN" sz="2800" b="1" dirty="0" smtClean="0">
                <a:solidFill>
                  <a:srgbClr val="000066"/>
                </a:solidFill>
                <a:latin typeface="Times New Roman" panose="02020603050405020304" pitchFamily="18" charset="0"/>
                <a:ea typeface="华文中宋" panose="02010600040101010101" pitchFamily="2" charset="-122"/>
              </a:rPr>
              <a:t> </a:t>
            </a:r>
            <a:r>
              <a:rPr kumimoji="1" lang="zh-CN" altLang="en-US" sz="2800" b="1" dirty="0" smtClean="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模型与参数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138966" y="1758192"/>
                <a:ext cx="8892321" cy="1713418"/>
              </a:xfrm>
              <a:prstGeom prst="rect">
                <a:avLst/>
              </a:prstGeom>
              <a:ln>
                <a:noFill/>
              </a:ln>
            </p:spPr>
            <p:txBody>
              <a:bodyPr wrap="square">
                <a:spAutoFit/>
              </a:bodyPr>
              <a:lstStyle/>
              <a:p>
                <a:pPr indent="457200" algn="just"/>
                <a14:m>
                  <m:oMath xmlns:m="http://schemas.openxmlformats.org/officeDocument/2006/math">
                    <m:r>
                      <a:rPr lang="zh-CN" altLang="en-US" sz="2000" i="1" smtClean="0">
                        <a:latin typeface="Cambria Math" panose="02040503050406030204" pitchFamily="18" charset="0"/>
                      </a:rPr>
                      <m:t>𝜌</m:t>
                    </m:r>
                    <m:d>
                      <m:dPr>
                        <m:ctrlPr>
                          <a:rPr lang="en-US" altLang="zh-CN" sz="2000" i="1" smtClean="0">
                            <a:latin typeface="Cambria Math" panose="02040503050406030204" pitchFamily="18" charset="0"/>
                          </a:rPr>
                        </m:ctrlPr>
                      </m:dPr>
                      <m:e>
                        <m:f>
                          <m:fPr>
                            <m:ctrlPr>
                              <a:rPr lang="en-US" altLang="zh-CN" sz="2000" i="1" smtClean="0">
                                <a:latin typeface="Cambria Math" panose="02040503050406030204" pitchFamily="18" charset="0"/>
                              </a:rPr>
                            </m:ctrlPr>
                          </m:fPr>
                          <m:num>
                            <m:r>
                              <a:rPr lang="zh-CN" altLang="en-US" sz="2000" i="1" smtClean="0">
                                <a:latin typeface="Cambria Math" panose="02040503050406030204" pitchFamily="18" charset="0"/>
                              </a:rPr>
                              <m:t>𝜕</m:t>
                            </m:r>
                            <m:r>
                              <a:rPr lang="en-US" altLang="zh-CN" sz="2000" b="1" i="1" smtClean="0">
                                <a:latin typeface="Cambria Math" panose="02040503050406030204" pitchFamily="18" charset="0"/>
                              </a:rPr>
                              <m:t>𝒖</m:t>
                            </m:r>
                          </m:num>
                          <m:den>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𝑡</m:t>
                            </m:r>
                          </m:den>
                        </m:f>
                        <m:r>
                          <a:rPr lang="en-US" altLang="zh-CN" sz="2000" b="0" i="1" smtClean="0">
                            <a:latin typeface="Cambria Math" panose="02040503050406030204" pitchFamily="18" charset="0"/>
                          </a:rPr>
                          <m:t>+</m:t>
                        </m:r>
                        <m:r>
                          <a:rPr lang="en-US" altLang="zh-CN" sz="2000" b="1" i="1">
                            <a:latin typeface="Cambria Math" panose="02040503050406030204" pitchFamily="18" charset="0"/>
                          </a:rPr>
                          <m:t>𝒖</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𝒖</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𝑃</m:t>
                    </m:r>
                    <m:r>
                      <a:rPr lang="en-US" altLang="zh-CN" sz="2000" b="0" i="1" smtClean="0">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𝜇</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𝒖</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ea typeface="Cambria Math" panose="02040503050406030204" pitchFamily="18" charset="0"/>
                                  </a:rPr>
                                </m:ctrlPr>
                              </m:dPr>
                              <m:e>
                                <m:r>
                                  <a:rPr lang="en-US" altLang="zh-CN" sz="2000" i="0">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𝒖</m:t>
                                </m:r>
                              </m:e>
                            </m:d>
                          </m:e>
                          <m:sup>
                            <m:r>
                              <a:rPr lang="en-US" altLang="zh-CN" sz="2000" b="0" i="1" smtClean="0">
                                <a:latin typeface="Cambria Math" panose="02040503050406030204" pitchFamily="18" charset="0"/>
                              </a:rPr>
                              <m:t>𝑇</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num>
                          <m:den>
                            <m:r>
                              <a:rPr lang="en-US" altLang="zh-CN" sz="2000" b="0" i="1" smtClean="0">
                                <a:latin typeface="Cambria Math" panose="02040503050406030204" pitchFamily="18" charset="0"/>
                              </a:rPr>
                              <m:t>3</m:t>
                            </m:r>
                          </m:den>
                        </m:f>
                        <m:d>
                          <m:dPr>
                            <m:ctrlPr>
                              <a:rPr lang="en-US" altLang="zh-CN" sz="2000" b="0" i="1" smtClean="0">
                                <a:latin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𝒖</m:t>
                            </m:r>
                          </m:e>
                        </m:d>
                        <m:r>
                          <a:rPr lang="en-US" altLang="zh-CN" sz="2000" b="1" i="0" smtClean="0">
                            <a:latin typeface="Cambria Math" panose="02040503050406030204" pitchFamily="18" charset="0"/>
                          </a:rPr>
                          <m:t>𝐈</m:t>
                        </m:r>
                      </m:e>
                    </m:d>
                    <m:r>
                      <a:rPr lang="en-US" altLang="zh-CN" sz="2000" b="0"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𝑭</m:t>
                    </m:r>
                  </m:oMath>
                </a14:m>
                <a:r>
                  <a:rPr lang="en-US" altLang="zh-CN" sz="2000" b="1" dirty="0"/>
                  <a:t> </a:t>
                </a:r>
                <a:r>
                  <a:rPr lang="en-US" altLang="zh-CN" sz="2000" b="1" dirty="0" smtClean="0"/>
                  <a:t>    </a:t>
                </a:r>
                <a:r>
                  <a:rPr lang="en-US" altLang="zh-CN" sz="2000" b="1" dirty="0" smtClean="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1)</a:t>
                </a:r>
                <a:endParaRPr lang="en-US" altLang="zh-CN" sz="2000" b="1" dirty="0">
                  <a:latin typeface="Times New Roman" panose="02020603050405020304" pitchFamily="18" charset="0"/>
                  <a:cs typeface="Times New Roman" panose="02020603050405020304" pitchFamily="18" charset="0"/>
                </a:endParaRPr>
              </a:p>
              <a:p>
                <a:pPr algn="just">
                  <a:spcBef>
                    <a:spcPts val="600"/>
                  </a:spcBef>
                  <a:spcAft>
                    <a:spcPts val="600"/>
                  </a:spcAft>
                </a:pPr>
                <a:r>
                  <a:rPr lang="en-US" altLang="zh-CN" sz="2000" dirty="0"/>
                  <a:t>      </a:t>
                </a:r>
                <a:r>
                  <a:rPr lang="en-US" altLang="zh-CN" sz="2000" dirty="0" smtClean="0"/>
                  <a:t>                   </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r>
                          <a:rPr lang="zh-CN" altLang="en-US" sz="2000" i="1" smtClean="0">
                            <a:latin typeface="Cambria Math" panose="02040503050406030204" pitchFamily="18" charset="0"/>
                          </a:rPr>
                          <m:t>𝜌</m:t>
                        </m:r>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d>
                      <m:dPr>
                        <m:ctrlPr>
                          <a:rPr lang="en-US" altLang="zh-CN" sz="2000" i="1" smtClean="0">
                            <a:latin typeface="Cambria Math" panose="02040503050406030204" pitchFamily="18" charset="0"/>
                            <a:ea typeface="Cambria Math" panose="02040503050406030204" pitchFamily="18" charset="0"/>
                          </a:rPr>
                        </m:ctrlPr>
                      </m:dPr>
                      <m:e>
                        <m:r>
                          <a:rPr lang="zh-CN" altLang="en-US" sz="2000" i="1" smtClean="0">
                            <a:latin typeface="Cambria Math" panose="02040503050406030204" pitchFamily="18" charset="0"/>
                            <a:ea typeface="Cambria Math" panose="02040503050406030204" pitchFamily="18" charset="0"/>
                          </a:rPr>
                          <m:t>𝜌</m:t>
                        </m:r>
                        <m:r>
                          <a:rPr lang="en-US" altLang="zh-CN" sz="2000" b="1" i="1" smtClean="0">
                            <a:latin typeface="Cambria Math" panose="02040503050406030204" pitchFamily="18" charset="0"/>
                            <a:ea typeface="Cambria Math" panose="02040503050406030204" pitchFamily="18" charset="0"/>
                          </a:rPr>
                          <m:t>𝒖</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0</m:t>
                    </m:r>
                  </m:oMath>
                </a14:m>
                <a:r>
                  <a:rPr lang="en-US" altLang="zh-CN" sz="2000" b="1" dirty="0"/>
                  <a:t>                                        </a:t>
                </a:r>
                <a:r>
                  <a:rPr lang="en-US" altLang="zh-CN" sz="2000" b="1" dirty="0" smtClean="0"/>
                  <a:t>              </a:t>
                </a:r>
                <a:r>
                  <a:rPr lang="en-US" altLang="zh-CN" sz="2000" b="1" dirty="0">
                    <a:latin typeface="Times New Roman" panose="02020603050405020304" pitchFamily="18" charset="0"/>
                    <a:cs typeface="Times New Roman" panose="02020603050405020304" pitchFamily="18" charset="0"/>
                  </a:rPr>
                  <a:t>(2)</a:t>
                </a:r>
                <a:endParaRPr lang="en-US" altLang="zh-CN" sz="2000" b="1" dirty="0">
                  <a:latin typeface="Times New Roman" panose="02020603050405020304" pitchFamily="18" charset="0"/>
                  <a:cs typeface="Times New Roman" panose="02020603050405020304" pitchFamily="18" charset="0"/>
                </a:endParaRPr>
              </a:p>
              <a:p>
                <a:pPr algn="just"/>
                <a14:m>
                  <m:oMath xmlns:m="http://schemas.openxmlformats.org/officeDocument/2006/math">
                    <m:r>
                      <a:rPr lang="en-US" altLang="zh-CN" b="1" i="1">
                        <a:solidFill>
                          <a:srgbClr val="009200"/>
                        </a:solidFill>
                        <a:latin typeface="Cambria Math" panose="02040503050406030204" pitchFamily="18" charset="0"/>
                      </a:rPr>
                      <m:t>𝒖</m:t>
                    </m:r>
                  </m:oMath>
                </a14:m>
                <a:r>
                  <a:rPr lang="zh-CN" altLang="en-US" b="1" dirty="0" smtClean="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流体流速，</a:t>
                </a:r>
                <a:r>
                  <a:rPr lang="en-US" altLang="zh-CN" b="1" dirty="0">
                    <a:solidFill>
                      <a:srgbClr val="009200"/>
                    </a:solidFill>
                    <a:latin typeface="华文中宋" panose="02010600040101010101" pitchFamily="2" charset="-122"/>
                    <a:ea typeface="华文中宋" panose="02010600040101010101" pitchFamily="2" charset="-122"/>
                  </a:rPr>
                  <a:t> </a:t>
                </a:r>
                <a14:m>
                  <m:oMath xmlns:m="http://schemas.openxmlformats.org/officeDocument/2006/math">
                    <m:r>
                      <a:rPr lang="en-US" altLang="zh-CN" b="1" i="1" smtClean="0">
                        <a:solidFill>
                          <a:srgbClr val="009200"/>
                        </a:solidFill>
                        <a:latin typeface="Cambria Math" panose="02040503050406030204" pitchFamily="18" charset="0"/>
                        <a:ea typeface="华文中宋" panose="02010600040101010101" pitchFamily="2" charset="-122"/>
                      </a:rPr>
                      <m:t>𝑷</m:t>
                    </m:r>
                  </m:oMath>
                </a14:m>
                <a:r>
                  <a:rPr lang="zh-CN" altLang="en-US" b="1" dirty="0" smtClean="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流体压力，</a:t>
                </a:r>
                <a14:m>
                  <m:oMath xmlns:m="http://schemas.openxmlformats.org/officeDocument/2006/math">
                    <m:r>
                      <a:rPr lang="zh-CN" altLang="en-US" b="1" i="1">
                        <a:solidFill>
                          <a:srgbClr val="009200"/>
                        </a:solidFill>
                        <a:latin typeface="Cambria Math" panose="02040503050406030204" pitchFamily="18" charset="0"/>
                      </a:rPr>
                      <m:t>𝝆</m:t>
                    </m:r>
                  </m:oMath>
                </a14:m>
                <a:r>
                  <a:rPr lang="zh-CN" altLang="en-US" b="1" dirty="0" smtClean="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流体密度</a:t>
                </a:r>
                <a:r>
                  <a:rPr lang="zh-CN" altLang="en-US" b="1" dirty="0" smtClean="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a:t>
                </a:r>
                <a14:m>
                  <m:oMath xmlns:m="http://schemas.openxmlformats.org/officeDocument/2006/math">
                    <m:r>
                      <a:rPr lang="zh-CN" altLang="en-US" b="1" i="1">
                        <a:solidFill>
                          <a:srgbClr val="009200"/>
                        </a:solidFill>
                        <a:latin typeface="Cambria Math" panose="02040503050406030204" pitchFamily="18" charset="0"/>
                        <a:ea typeface="Cambria Math" panose="02040503050406030204" pitchFamily="18" charset="0"/>
                      </a:rPr>
                      <m:t>𝝁</m:t>
                    </m:r>
                  </m:oMath>
                </a14:m>
                <a:r>
                  <a:rPr lang="zh-CN" altLang="en-US" b="1" dirty="0" smtClean="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流体动力粘度，</a:t>
                </a:r>
                <a:r>
                  <a:rPr lang="en-US" altLang="zh-CN" b="1" dirty="0" smtClean="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F</a:t>
                </a:r>
                <a:r>
                  <a:rPr lang="zh-CN" altLang="en-US" b="1" dirty="0" smtClean="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：作用</a:t>
                </a:r>
                <a:r>
                  <a:rPr lang="zh-CN" altLang="en-US" b="1" dirty="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在流体上的外力</a:t>
                </a:r>
                <a:r>
                  <a:rPr lang="zh-CN" altLang="en-US" b="1" dirty="0" smtClean="0">
                    <a:solidFill>
                      <a:srgbClr val="009200"/>
                    </a:solidFill>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b="1" dirty="0" smtClean="0">
                  <a:solidFill>
                    <a:srgbClr val="009200"/>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138966" y="1758192"/>
                <a:ext cx="8892321" cy="1713418"/>
              </a:xfrm>
              <a:prstGeom prst="rect">
                <a:avLst/>
              </a:prstGeom>
              <a:blipFill rotWithShape="1">
                <a:blip r:embed="rId1"/>
                <a:stretch>
                  <a:fillRect l="-6" t="-30" r="4" b="4"/>
                </a:stretch>
              </a:blipFill>
              <a:ln>
                <a:noFill/>
              </a:ln>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6948264" y="3791792"/>
            <a:ext cx="1728192" cy="1800200"/>
          </a:xfrm>
          <a:prstGeom prst="rect">
            <a:avLst/>
          </a:prstGeom>
        </p:spPr>
      </p:pic>
      <p:sp>
        <p:nvSpPr>
          <p:cNvPr id="8" name="文本框 7"/>
          <p:cNvSpPr txBox="1"/>
          <p:nvPr/>
        </p:nvSpPr>
        <p:spPr>
          <a:xfrm>
            <a:off x="3290216" y="3927724"/>
            <a:ext cx="3512698" cy="1938992"/>
          </a:xfrm>
          <a:prstGeom prst="rect">
            <a:avLst/>
          </a:prstGeom>
          <a:noFill/>
        </p:spPr>
        <p:txBody>
          <a:bodyPr wrap="square" rtlCol="0">
            <a:spAutoFit/>
          </a:bodyPr>
          <a:lstStyle/>
          <a:p>
            <a:pPr indent="457200" algn="just"/>
            <a:r>
              <a:rPr lang="zh-CN" altLang="en-US" sz="20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由于我们更关注流经圆柱体附近的气流，故在入口处设置流体的初速度沿高度方向呈抛物线分布，如右图所示。实验中还使用一个阶跃函数逐渐提升流入速度。</a:t>
            </a:r>
            <a:endParaRPr lang="zh-CN" altLang="en-US" sz="20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9" name="文本框 8"/>
          <p:cNvSpPr txBox="1"/>
          <p:nvPr/>
        </p:nvSpPr>
        <p:spPr>
          <a:xfrm>
            <a:off x="7020272" y="5682050"/>
            <a:ext cx="1872208" cy="369332"/>
          </a:xfrm>
          <a:prstGeom prst="rect">
            <a:avLst/>
          </a:prstGeom>
          <a:solidFill>
            <a:schemeClr val="bg1"/>
          </a:solidFill>
        </p:spPr>
        <p:txBody>
          <a:bodyPr wrap="square" rtlCol="0">
            <a:spAutoFit/>
          </a:bodyPr>
          <a:lstStyle/>
          <a:p>
            <a:r>
              <a:rPr lang="zh-CN" altLang="en-US" b="1" dirty="0"/>
              <a:t>抛物线速度分布</a:t>
            </a:r>
            <a:endParaRPr lang="zh-CN" altLang="en-US" b="1" dirty="0"/>
          </a:p>
        </p:txBody>
      </p:sp>
      <p:sp>
        <p:nvSpPr>
          <p:cNvPr id="10" name="Rectangle 5"/>
          <p:cNvSpPr>
            <a:spLocks noChangeArrowheads="1"/>
          </p:cNvSpPr>
          <p:nvPr/>
        </p:nvSpPr>
        <p:spPr bwMode="auto">
          <a:xfrm>
            <a:off x="353359" y="63637"/>
            <a:ext cx="5179623" cy="1077218"/>
          </a:xfrm>
          <a:prstGeom prst="rect">
            <a:avLst/>
          </a:prstGeom>
          <a:noFill/>
          <a:ln w="9525" algn="ctr">
            <a:noFill/>
            <a:miter lim="800000"/>
          </a:ln>
          <a:effectLst/>
        </p:spPr>
        <p:txBody>
          <a:bodyPr wrap="none">
            <a:spAutoFit/>
          </a:bodyPr>
          <a:lstStyle/>
          <a:p>
            <a:r>
              <a:rPr lang="en-US" altLang="zh-CN"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实验方法</a:t>
            </a:r>
            <a:r>
              <a:rPr lang="en-US" altLang="zh-CN" sz="3200" b="1" dirty="0" smtClean="0">
                <a:solidFill>
                  <a:srgbClr val="FF0000"/>
                </a:solidFill>
                <a:latin typeface="华文中宋" panose="02010600040101010101" pitchFamily="2" charset="-122"/>
                <a:ea typeface="华文中宋" panose="02010600040101010101" pitchFamily="2" charset="-122"/>
              </a:rPr>
              <a:t>/</a:t>
            </a:r>
            <a:r>
              <a:rPr kumimoji="1" lang="en-US" altLang="zh-CN" sz="2800" b="1" dirty="0" smtClean="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3.1</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模型与参数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 name="矩形 2"/>
          <p:cNvSpPr/>
          <p:nvPr/>
        </p:nvSpPr>
        <p:spPr>
          <a:xfrm>
            <a:off x="540831" y="1134859"/>
            <a:ext cx="8666121" cy="707886"/>
          </a:xfrm>
          <a:prstGeom prst="rect">
            <a:avLst/>
          </a:prstGeom>
        </p:spPr>
        <p:txBody>
          <a:bodyPr wrap="square">
            <a:spAutoFit/>
          </a:bodyPr>
          <a:lstStyle/>
          <a:p>
            <a:pPr indent="457200"/>
            <a:r>
              <a:rPr kumimoji="1" lang="zh-CN" altLang="en-US" sz="2000" b="1" dirty="0">
                <a:solidFill>
                  <a:srgbClr val="000066"/>
                </a:solidFill>
                <a:latin typeface="Times New Roman" panose="02020603050405020304" pitchFamily="18" charset="0"/>
                <a:ea typeface="华文中宋" panose="02010600040101010101" pitchFamily="2" charset="-122"/>
              </a:rPr>
              <a:t>实验中圆柱是固体，流体假设是不可压缩的。需要考虑的耦合为流体</a:t>
            </a:r>
            <a:r>
              <a:rPr kumimoji="1" lang="en-US" altLang="zh-CN" sz="2000" b="1" dirty="0">
                <a:solidFill>
                  <a:srgbClr val="000066"/>
                </a:solidFill>
                <a:latin typeface="Times New Roman" panose="02020603050405020304" pitchFamily="18" charset="0"/>
                <a:ea typeface="华文中宋" panose="02010600040101010101" pitchFamily="2" charset="-122"/>
              </a:rPr>
              <a:t>-</a:t>
            </a:r>
            <a:r>
              <a:rPr kumimoji="1" lang="zh-CN" altLang="en-US" sz="2000" b="1" dirty="0">
                <a:solidFill>
                  <a:srgbClr val="000066"/>
                </a:solidFill>
                <a:latin typeface="Times New Roman" panose="02020603050405020304" pitchFamily="18" charset="0"/>
                <a:ea typeface="华文中宋" panose="02010600040101010101" pitchFamily="2" charset="-122"/>
              </a:rPr>
              <a:t>固体耦合，求解的方程</a:t>
            </a:r>
            <a:r>
              <a:rPr kumimoji="1" lang="zh-CN" altLang="en-US" sz="2000" b="1" dirty="0" smtClean="0">
                <a:solidFill>
                  <a:srgbClr val="000066"/>
                </a:solidFill>
                <a:latin typeface="Times New Roman" panose="02020603050405020304" pitchFamily="18" charset="0"/>
                <a:ea typeface="华文中宋" panose="02010600040101010101" pitchFamily="2" charset="-122"/>
              </a:rPr>
              <a:t>是</a:t>
            </a:r>
            <a:endParaRPr kumimoji="1" lang="en-US" altLang="zh-CN" sz="2000" b="1" dirty="0">
              <a:solidFill>
                <a:srgbClr val="000066"/>
              </a:solidFill>
              <a:latin typeface="Times New Roman" panose="02020603050405020304" pitchFamily="18" charset="0"/>
              <a:ea typeface="华文中宋" panose="02010600040101010101" pitchFamily="2" charset="-122"/>
            </a:endParaRPr>
          </a:p>
        </p:txBody>
      </p:sp>
      <p:pic>
        <p:nvPicPr>
          <p:cNvPr id="5" name="图片 4"/>
          <p:cNvPicPr>
            <a:picLocks noChangeAspect="1"/>
          </p:cNvPicPr>
          <p:nvPr/>
        </p:nvPicPr>
        <p:blipFill>
          <a:blip r:embed="rId3"/>
          <a:stretch>
            <a:fillRect/>
          </a:stretch>
        </p:blipFill>
        <p:spPr>
          <a:xfrm>
            <a:off x="365698" y="3791792"/>
            <a:ext cx="3000375" cy="2124075"/>
          </a:xfrm>
          <a:prstGeom prst="rect">
            <a:avLst/>
          </a:prstGeom>
        </p:spPr>
      </p:pic>
      <p:sp>
        <p:nvSpPr>
          <p:cNvPr id="6" name="矩形 5"/>
          <p:cNvSpPr/>
          <p:nvPr/>
        </p:nvSpPr>
        <p:spPr>
          <a:xfrm>
            <a:off x="138966" y="690442"/>
            <a:ext cx="4903907" cy="461665"/>
          </a:xfrm>
          <a:prstGeom prst="rect">
            <a:avLst/>
          </a:prstGeom>
        </p:spPr>
        <p:txBody>
          <a:bodyPr wrap="none">
            <a:spAutoFit/>
          </a:bodyPr>
          <a:lstStyle/>
          <a:p>
            <a:r>
              <a:rPr kumimoji="1"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纳维</a:t>
            </a:r>
            <a:r>
              <a:rPr kumimoji="1" lang="en-US" altLang="zh-CN"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kumimoji="1" lang="zh-CN" altLang="en-US" sz="2400" b="1"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斯托克斯方程、质量守恒</a:t>
            </a:r>
            <a:r>
              <a:rPr kumimoji="1"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方程</a:t>
            </a:r>
            <a:endParaRPr lang="zh-CN" altLang="en-US" sz="2400" b="1"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353359" y="3471610"/>
            <a:ext cx="9018160" cy="369332"/>
          </a:xfrm>
          <a:prstGeom prst="rect">
            <a:avLst/>
          </a:prstGeom>
        </p:spPr>
        <p:txBody>
          <a:bodyPr wrap="square">
            <a:spAutoFit/>
          </a:bodyPr>
          <a:lstStyle/>
          <a:p>
            <a:pPr algn="just"/>
            <a:r>
              <a:rPr lang="zh-CN" altLang="en-US" b="1" dirty="0">
                <a:ln w="0"/>
                <a:solidFill>
                  <a:srgbClr val="00206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Times New Roman" panose="02020603050405020304" pitchFamily="18" charset="0"/>
              </a:rPr>
              <a:t>这个方程比较复杂，但</a:t>
            </a:r>
            <a:r>
              <a:rPr lang="en-US" altLang="zh-CN" b="1" dirty="0">
                <a:ln w="0"/>
                <a:solidFill>
                  <a:srgbClr val="00206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Times New Roman" panose="02020603050405020304" pitchFamily="18" charset="0"/>
              </a:rPr>
              <a:t>COMSOL</a:t>
            </a:r>
            <a:r>
              <a:rPr lang="zh-CN" altLang="en-US" b="1" dirty="0">
                <a:ln w="0"/>
                <a:solidFill>
                  <a:srgbClr val="00206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Times New Roman" panose="02020603050405020304" pitchFamily="18" charset="0"/>
              </a:rPr>
              <a:t>自带的通用求解器可以直接求解。</a:t>
            </a:r>
            <a:endParaRPr lang="en-US" altLang="zh-CN" b="1" dirty="0">
              <a:ln w="0"/>
              <a:solidFill>
                <a:srgbClr val="00206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414962" y="779262"/>
                <a:ext cx="7991437" cy="1200329"/>
              </a:xfrm>
              <a:prstGeom prst="rect">
                <a:avLst/>
              </a:prstGeom>
            </p:spPr>
            <p:txBody>
              <a:bodyPr wrap="square">
                <a:spAutoFit/>
              </a:bodyPr>
              <a:lstStyle/>
              <a:p>
                <a:pPr indent="457200" algn="just"/>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流体的速度随时间在变化，所以求解时选择</a:t>
                </a:r>
                <a:r>
                  <a:rPr kumimoji="1" lang="zh-CN" altLang="en-US" sz="24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“瞬态”</a:t>
                </a:r>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。圆柱体在流体中的受力可投影为</a:t>
                </a:r>
                <a:r>
                  <a:rPr kumimoji="1" lang="zh-CN" altLang="en-US" sz="24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水平方向的曳力（</a:t>
                </a:r>
                <a14:m>
                  <m:oMath xmlns:m="http://schemas.openxmlformats.org/officeDocument/2006/math">
                    <m:sSub>
                      <m:sSubPr>
                        <m:ctrlPr>
                          <a:rPr lang="en-US" altLang="zh-CN" sz="2400" b="1" i="1">
                            <a:solidFill>
                              <a:srgbClr val="FF0000"/>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FF0000"/>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400" b="1" i="1" smtClean="0">
                            <a:solidFill>
                              <a:srgbClr val="FF0000"/>
                            </a:solidFill>
                            <a:latin typeface="Cambria Math" panose="02040503050406030204" pitchFamily="18" charset="0"/>
                            <a:ea typeface="华文中宋" panose="02010600040101010101" pitchFamily="2" charset="-122"/>
                            <a:cs typeface="Times New Roman" panose="02020603050405020304" pitchFamily="18" charset="0"/>
                          </a:rPr>
                          <m:t>𝑫</m:t>
                        </m:r>
                      </m:sub>
                    </m:sSub>
                  </m:oMath>
                </a14:m>
                <a:r>
                  <a:rPr kumimoji="1" lang="zh-CN" altLang="en-US" sz="24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）和竖直方向的升力（</a:t>
                </a:r>
                <a14:m>
                  <m:oMath xmlns:m="http://schemas.openxmlformats.org/officeDocument/2006/math">
                    <m:sSub>
                      <m:sSubPr>
                        <m:ctrlPr>
                          <a:rPr lang="en-US" altLang="zh-CN" sz="2400" b="1" i="1">
                            <a:solidFill>
                              <a:srgbClr val="FF0000"/>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FF0000"/>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400" b="1" i="1">
                            <a:solidFill>
                              <a:srgbClr val="FF0000"/>
                            </a:solidFill>
                            <a:latin typeface="Cambria Math" panose="02040503050406030204" pitchFamily="18" charset="0"/>
                            <a:ea typeface="华文中宋" panose="02010600040101010101" pitchFamily="2" charset="-122"/>
                            <a:cs typeface="Times New Roman" panose="02020603050405020304" pitchFamily="18" charset="0"/>
                          </a:rPr>
                          <m:t>𝑳</m:t>
                        </m:r>
                      </m:sub>
                    </m:sSub>
                  </m:oMath>
                </a14:m>
                <a:r>
                  <a:rPr kumimoji="1" lang="zh-CN" altLang="en-US" sz="24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，如图所示。</a:t>
                </a:r>
                <a:endPar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414962" y="779262"/>
                <a:ext cx="7991437" cy="1200329"/>
              </a:xfrm>
              <a:prstGeom prst="rect">
                <a:avLst/>
              </a:prstGeom>
              <a:blipFill rotWithShape="1">
                <a:blip r:embed="rId1"/>
                <a:stretch>
                  <a:fillRect l="-4" t="-10" r="3" b="25"/>
                </a:stretch>
              </a:blipFill>
            </p:spPr>
            <p:txBody>
              <a:bodyPr/>
              <a:lstStyle/>
              <a:p>
                <a:r>
                  <a:rPr lang="zh-CN" altLang="en-US">
                    <a:noFill/>
                  </a:rPr>
                  <a:t> </a:t>
                </a:r>
              </a:p>
            </p:txBody>
          </p:sp>
        </mc:Fallback>
      </mc:AlternateContent>
      <p:grpSp>
        <p:nvGrpSpPr>
          <p:cNvPr id="5" name="组合 4"/>
          <p:cNvGrpSpPr/>
          <p:nvPr/>
        </p:nvGrpSpPr>
        <p:grpSpPr>
          <a:xfrm>
            <a:off x="2527176" y="1979591"/>
            <a:ext cx="4896544" cy="1696280"/>
            <a:chOff x="2010801" y="1538528"/>
            <a:chExt cx="4896544" cy="1696280"/>
          </a:xfrm>
        </p:grpSpPr>
        <p:pic>
          <p:nvPicPr>
            <p:cNvPr id="14" name="图片 13"/>
            <p:cNvPicPr>
              <a:picLocks noChangeAspect="1"/>
            </p:cNvPicPr>
            <p:nvPr/>
          </p:nvPicPr>
          <p:blipFill>
            <a:blip r:embed="rId2"/>
            <a:stretch>
              <a:fillRect/>
            </a:stretch>
          </p:blipFill>
          <p:spPr>
            <a:xfrm>
              <a:off x="2010801" y="2200067"/>
              <a:ext cx="4896544" cy="1034741"/>
            </a:xfrm>
            <a:prstGeom prst="rect">
              <a:avLst/>
            </a:prstGeom>
          </p:spPr>
        </p:pic>
        <p:cxnSp>
          <p:nvCxnSpPr>
            <p:cNvPr id="12" name="直接箭头连接符 11"/>
            <p:cNvCxnSpPr/>
            <p:nvPr/>
          </p:nvCxnSpPr>
          <p:spPr>
            <a:xfrm flipV="1">
              <a:off x="2489164" y="2018758"/>
              <a:ext cx="0" cy="720000"/>
            </a:xfrm>
            <a:prstGeom prst="straightConnector1">
              <a:avLst/>
            </a:prstGeom>
            <a:ln w="38100">
              <a:solidFill>
                <a:srgbClr val="000066"/>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文本框 12"/>
                <p:cNvSpPr txBox="1"/>
                <p:nvPr/>
              </p:nvSpPr>
              <p:spPr>
                <a:xfrm>
                  <a:off x="2299004" y="1538528"/>
                  <a:ext cx="1677820" cy="430887"/>
                </a:xfrm>
                <a:prstGeom prst="rect">
                  <a:avLst/>
                </a:prstGeom>
                <a:noFill/>
                <a:ln>
                  <a:solidFill>
                    <a:srgbClr val="000066"/>
                  </a:solidFill>
                </a:ln>
              </p:spPr>
              <p:txBody>
                <a:bodyPr wrap="square" rtlCol="0">
                  <a:spAutoFit/>
                </a:bodyPr>
                <a:lstStyle/>
                <a:p>
                  <a14:m>
                    <m:oMath xmlns:m="http://schemas.openxmlformats.org/officeDocument/2006/math">
                      <m:sSub>
                        <m:sSubPr>
                          <m:ctrlP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𝑳</m:t>
                          </m:r>
                        </m:sub>
                      </m:sSub>
                    </m:oMath>
                  </a14:m>
                  <a:r>
                    <a:rPr lang="zh-CN" altLang="en-US" sz="22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（升力）</a:t>
                  </a:r>
                  <a:endParaRPr lang="zh-CN" altLang="en-US" sz="22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2299004" y="1538528"/>
                  <a:ext cx="1677820" cy="430887"/>
                </a:xfrm>
                <a:prstGeom prst="rect">
                  <a:avLst/>
                </a:prstGeom>
                <a:blipFill rotWithShape="1">
                  <a:blip r:embed="rId3"/>
                </a:blipFill>
                <a:ln>
                  <a:solidFill>
                    <a:srgbClr val="000066"/>
                  </a:solidFill>
                </a:ln>
              </p:spPr>
              <p:txBody>
                <a:bodyPr/>
                <a:lstStyle/>
                <a:p>
                  <a:r>
                    <a:rPr lang="zh-CN" altLang="en-US">
                      <a:noFill/>
                    </a:rPr>
                    <a:t> </a:t>
                  </a:r>
                </a:p>
              </p:txBody>
            </p:sp>
          </mc:Fallback>
        </mc:AlternateContent>
        <p:cxnSp>
          <p:nvCxnSpPr>
            <p:cNvPr id="29" name="直接箭头连接符 28"/>
            <p:cNvCxnSpPr/>
            <p:nvPr/>
          </p:nvCxnSpPr>
          <p:spPr>
            <a:xfrm rot="5400000" flipV="1">
              <a:off x="2843721" y="2369641"/>
              <a:ext cx="0" cy="720000"/>
            </a:xfrm>
            <a:prstGeom prst="straightConnector1">
              <a:avLst/>
            </a:prstGeom>
            <a:ln w="38100">
              <a:solidFill>
                <a:srgbClr val="000066"/>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文本框 29"/>
                <p:cNvSpPr txBox="1"/>
                <p:nvPr/>
              </p:nvSpPr>
              <p:spPr>
                <a:xfrm>
                  <a:off x="3309421" y="2429485"/>
                  <a:ext cx="1677820" cy="430887"/>
                </a:xfrm>
                <a:prstGeom prst="rect">
                  <a:avLst/>
                </a:prstGeom>
                <a:solidFill>
                  <a:schemeClr val="bg1"/>
                </a:solidFill>
                <a:ln>
                  <a:solidFill>
                    <a:srgbClr val="000066"/>
                  </a:solidFill>
                </a:ln>
              </p:spPr>
              <p:txBody>
                <a:bodyPr wrap="square" rtlCol="0">
                  <a:spAutoFit/>
                </a:bodyPr>
                <a:lstStyle/>
                <a:p>
                  <a14:m>
                    <m:oMath xmlns:m="http://schemas.openxmlformats.org/officeDocument/2006/math">
                      <m:sSub>
                        <m:sSubPr>
                          <m:ctrlP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2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𝑳</m:t>
                          </m:r>
                        </m:sub>
                      </m:sSub>
                    </m:oMath>
                  </a14:m>
                  <a:r>
                    <a:rPr lang="zh-CN" altLang="en-US" sz="22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（曳力）</a:t>
                  </a:r>
                  <a:endParaRPr lang="zh-CN" altLang="en-US" sz="22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3309421" y="2429485"/>
                  <a:ext cx="1677820" cy="430887"/>
                </a:xfrm>
                <a:prstGeom prst="rect">
                  <a:avLst/>
                </a:prstGeom>
                <a:blipFill rotWithShape="1">
                  <a:blip r:embed="rId4"/>
                </a:blipFill>
                <a:ln>
                  <a:solidFill>
                    <a:srgbClr val="000066"/>
                  </a:solid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1" name="矩形 30"/>
              <p:cNvSpPr/>
              <p:nvPr/>
            </p:nvSpPr>
            <p:spPr>
              <a:xfrm>
                <a:off x="414962" y="3831009"/>
                <a:ext cx="7991437" cy="2307811"/>
              </a:xfrm>
              <a:prstGeom prst="rect">
                <a:avLst/>
              </a:prstGeom>
            </p:spPr>
            <p:txBody>
              <a:bodyPr wrap="square">
                <a:spAutoFit/>
              </a:bodyPr>
              <a:lstStyle/>
              <a:p>
                <a:pPr indent="457200" algn="just">
                  <a:spcAft>
                    <a:spcPts val="600"/>
                  </a:spcAft>
                </a:pPr>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升力和曳力也随时间变化。因此，相对求解升力和曳力本身</a:t>
                </a:r>
                <a:r>
                  <a:rPr kumimoji="1" lang="zh-CN" altLang="en-US" sz="2400" b="1" dirty="0" smtClean="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，无</a:t>
                </a:r>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量纲的升力系数</a:t>
                </a:r>
                <a14:m>
                  <m:oMath xmlns:m="http://schemas.openxmlformats.org/officeDocument/2006/math">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𝑪</m:t>
                        </m:r>
                      </m:e>
                      <m:sub>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𝑳</m:t>
                        </m:r>
                      </m:sub>
                    </m:sSub>
                  </m:oMath>
                </a14:m>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和曳力系数</a:t>
                </a:r>
                <a14:m>
                  <m:oMath xmlns:m="http://schemas.openxmlformats.org/officeDocument/2006/math">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𝑪</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𝑫</m:t>
                        </m:r>
                      </m:sub>
                    </m:sSub>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 </m:t>
                    </m:r>
                  </m:oMath>
                </a14:m>
                <a:r>
                  <a:rPr kumimoji="1" lang="zh-CN" altLang="en-US"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a:t>
                </a:r>
                <a:endParaRPr kumimoji="1" lang="en-US" altLang="zh-CN" sz="24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endParaRPr>
              </a:p>
              <a:p>
                <a:pPr indent="457200" algn="just">
                  <a:spcAft>
                    <a:spcPts val="600"/>
                  </a:spcAft>
                </a:pPr>
                <a:r>
                  <a:rPr lang="en-US" altLang="zh-CN" sz="2400" b="1" dirty="0">
                    <a:solidFill>
                      <a:srgbClr val="000066"/>
                    </a:solidFill>
                    <a:ea typeface="华文中宋" panose="02010600040101010101" pitchFamily="2" charset="-122"/>
                    <a:cs typeface="Times New Roman" panose="02020603050405020304" pitchFamily="18" charset="0"/>
                  </a:rPr>
                  <a:t>            </a:t>
                </a:r>
                <a14:m>
                  <m:oMath xmlns:m="http://schemas.openxmlformats.org/officeDocument/2006/math">
                    <m:sSub>
                      <m:sSub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𝑪</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𝑳</m:t>
                        </m:r>
                      </m:sub>
                    </m:s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f>
                      <m:f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fPr>
                      <m:num>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sSub>
                          <m:sSub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𝑳</m:t>
                            </m:r>
                          </m:sub>
                        </m:sSub>
                      </m:num>
                      <m:den>
                        <m:r>
                          <a:rPr lang="zh-CN" altLang="en-US"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𝝆</m:t>
                        </m:r>
                        <m:sSubSup>
                          <m:sSubSupPr>
                            <m:ctrlP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Sup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𝑼</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𝒎𝒆𝒂𝒏</m:t>
                            </m:r>
                          </m:sub>
                          <m:sup>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sup>
                        </m:sSubSup>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𝑨</m:t>
                        </m:r>
                      </m:den>
                    </m:f>
                  </m:oMath>
                </a14:m>
                <a:r>
                  <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  </a:t>
                </a:r>
                <a14:m>
                  <m:oMath xmlns:m="http://schemas.openxmlformats.org/officeDocument/2006/math">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𝑪</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𝑫</m:t>
                        </m:r>
                      </m:sub>
                    </m:sSub>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m:t>
                    </m:r>
                    <m:f>
                      <m:f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fPr>
                      <m:num>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𝑭</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𝑫</m:t>
                            </m:r>
                          </m:sub>
                        </m:sSub>
                      </m:num>
                      <m:den>
                        <m:r>
                          <a:rPr lang="zh-CN" altLang="en-US"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𝝆</m:t>
                        </m:r>
                        <m:sSubSup>
                          <m:sSubSup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SupPr>
                          <m:e>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𝑼</m:t>
                            </m:r>
                          </m:e>
                          <m:sub>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𝒎𝒆𝒂𝒏</m:t>
                            </m:r>
                          </m:sub>
                          <m:sup>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𝟐</m:t>
                            </m:r>
                          </m:sup>
                        </m:sSubSup>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𝑨</m:t>
                        </m:r>
                      </m:den>
                    </m:f>
                  </m:oMath>
                </a14:m>
                <a:r>
                  <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 </a:t>
                </a:r>
                <a:endPar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a:p>
                <a:pPr algn="just">
                  <a:spcAft>
                    <a:spcPts val="600"/>
                  </a:spcAft>
                </a:pPr>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其中</a:t>
                </a:r>
                <a14:m>
                  <m:oMath xmlns:m="http://schemas.openxmlformats.org/officeDocument/2006/math">
                    <m:sSub>
                      <m:sSubPr>
                        <m:ctrlP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ctrlPr>
                      </m:sSubPr>
                      <m:e>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𝑼</m:t>
                        </m:r>
                      </m:e>
                      <m:sub>
                        <m:r>
                          <a:rPr lang="en-US" altLang="zh-CN" sz="2400" b="1" i="1" smtClean="0">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𝒎𝒆𝒂𝒏</m:t>
                        </m:r>
                      </m:sub>
                    </m:sSub>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是设置的平均速度，</a:t>
                </a:r>
                <a14:m>
                  <m:oMath xmlns:m="http://schemas.openxmlformats.org/officeDocument/2006/math">
                    <m:r>
                      <a:rPr lang="zh-CN" altLang="en-US"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𝝆</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是流体密度，</a:t>
                </a:r>
                <a:r>
                  <a:rPr lang="en-US" altLang="zh-CN" sz="2400" b="1" dirty="0">
                    <a:solidFill>
                      <a:srgbClr val="000066"/>
                    </a:solidFill>
                    <a:ea typeface="华文中宋" panose="02010600040101010101" pitchFamily="2" charset="-122"/>
                    <a:cs typeface="Times New Roman" panose="02020603050405020304" pitchFamily="18" charset="0"/>
                  </a:rPr>
                  <a:t> </a:t>
                </a:r>
                <a14:m>
                  <m:oMath xmlns:m="http://schemas.openxmlformats.org/officeDocument/2006/math">
                    <m:r>
                      <a:rPr lang="en-US" altLang="zh-CN" sz="2400" b="1" i="1">
                        <a:solidFill>
                          <a:srgbClr val="000066"/>
                        </a:solidFill>
                        <a:latin typeface="Cambria Math" panose="02040503050406030204" pitchFamily="18" charset="0"/>
                        <a:ea typeface="华文中宋" panose="02010600040101010101" pitchFamily="2" charset="-122"/>
                        <a:cs typeface="Times New Roman" panose="02020603050405020304" pitchFamily="18" charset="0"/>
                      </a:rPr>
                      <m:t>𝑨</m:t>
                    </m:r>
                  </m:oMath>
                </a14:m>
                <a:r>
                  <a:rPr lang="zh-CN" altLang="en-US"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是圆柱在流速方向的投影面积（圆柱厚度与直径的乘积）。</a:t>
                </a:r>
                <a:endParaRPr lang="en-US" altLang="zh-CN" sz="24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31" name="矩形 30"/>
              <p:cNvSpPr>
                <a:spLocks noRot="1" noChangeAspect="1" noMove="1" noResize="1" noEditPoints="1" noAdjustHandles="1" noChangeArrowheads="1" noChangeShapeType="1" noTextEdit="1"/>
              </p:cNvSpPr>
              <p:nvPr/>
            </p:nvSpPr>
            <p:spPr>
              <a:xfrm>
                <a:off x="414962" y="3831009"/>
                <a:ext cx="7991437" cy="2307811"/>
              </a:xfrm>
              <a:prstGeom prst="rect">
                <a:avLst/>
              </a:prstGeom>
              <a:blipFill rotWithShape="1">
                <a:blip r:embed="rId5"/>
                <a:stretch>
                  <a:fillRect l="-4" t="-2" r="3" b="12"/>
                </a:stretch>
              </a:blipFill>
            </p:spPr>
            <p:txBody>
              <a:bodyPr/>
              <a:lstStyle/>
              <a:p>
                <a:r>
                  <a:rPr lang="zh-CN" altLang="en-US">
                    <a:noFill/>
                  </a:rPr>
                  <a:t> </a:t>
                </a:r>
              </a:p>
            </p:txBody>
          </p:sp>
        </mc:Fallback>
      </mc:AlternateContent>
      <p:sp>
        <p:nvSpPr>
          <p:cNvPr id="11" name="Rectangle 5"/>
          <p:cNvSpPr>
            <a:spLocks noChangeArrowheads="1"/>
          </p:cNvSpPr>
          <p:nvPr/>
        </p:nvSpPr>
        <p:spPr bwMode="auto">
          <a:xfrm>
            <a:off x="353359" y="105445"/>
            <a:ext cx="5269391" cy="646331"/>
          </a:xfrm>
          <a:prstGeom prst="rect">
            <a:avLst/>
          </a:prstGeom>
          <a:noFill/>
          <a:ln w="9525" algn="ctr">
            <a:noFill/>
            <a:miter lim="800000"/>
          </a:ln>
          <a:effectLst/>
        </p:spPr>
        <p:txBody>
          <a:bodyPr wrap="none">
            <a:spAutoFit/>
          </a:bodyPr>
          <a:lstStyle/>
          <a:p>
            <a:r>
              <a:rPr lang="en-US" altLang="zh-CN"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实验方法</a:t>
            </a:r>
            <a:r>
              <a:rPr lang="en-US" altLang="zh-CN" sz="3200" b="1" dirty="0" smtClean="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3.1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模型与参数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868670" y="620395"/>
            <a:ext cx="3168015" cy="1809115"/>
          </a:xfrm>
          <a:ln>
            <a:solidFill>
              <a:srgbClr val="FF0066"/>
            </a:solidFill>
          </a:ln>
        </p:spPr>
        <p:txBody>
          <a:bodyPr numCol="2"/>
          <a:lstStyle/>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模型向导</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参数定义</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几何建模</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材料设置</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层流设置</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划分网格</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研究求解</a:t>
            </a:r>
            <a:endParaRPr lang="en-US" altLang="zh-CN" sz="2400" b="1" dirty="0">
              <a:solidFill>
                <a:srgbClr val="FF3399"/>
              </a:solidFill>
              <a:latin typeface="华文中宋" panose="02010600040101010101" pitchFamily="2" charset="-122"/>
              <a:ea typeface="华文中宋" panose="02010600040101010101" pitchFamily="2" charset="-122"/>
            </a:endParaRPr>
          </a:p>
          <a:p>
            <a:pPr marL="514350" indent="-514350">
              <a:buClrTx/>
              <a:buSzPct val="100000"/>
              <a:buFont typeface="+mj-l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结果分析</a:t>
            </a:r>
            <a:endParaRPr lang="en-US" altLang="zh-CN" sz="2400" b="1" dirty="0">
              <a:solidFill>
                <a:srgbClr val="FF3399"/>
              </a:solidFill>
              <a:latin typeface="华文中宋" panose="02010600040101010101" pitchFamily="2" charset="-122"/>
              <a:ea typeface="华文中宋" panose="02010600040101010101" pitchFamily="2" charset="-122"/>
            </a:endParaRPr>
          </a:p>
        </p:txBody>
      </p:sp>
      <p:sp>
        <p:nvSpPr>
          <p:cNvPr id="4" name="Rectangle 5"/>
          <p:cNvSpPr>
            <a:spLocks noChangeArrowheads="1"/>
          </p:cNvSpPr>
          <p:nvPr/>
        </p:nvSpPr>
        <p:spPr bwMode="auto">
          <a:xfrm>
            <a:off x="353359" y="116632"/>
            <a:ext cx="5104282"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4.1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建模向导</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7" name="内容占位符 5"/>
          <p:cNvSpPr txBox="1"/>
          <p:nvPr/>
        </p:nvSpPr>
        <p:spPr>
          <a:xfrm>
            <a:off x="499366" y="980728"/>
            <a:ext cx="5368778" cy="504056"/>
          </a:xfrm>
          <a:prstGeom prst="rect">
            <a:avLst/>
          </a:prstGeom>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sz="2400" b="1" dirty="0">
                <a:solidFill>
                  <a:schemeClr val="tx1">
                    <a:lumMod val="50000"/>
                  </a:schemeClr>
                </a:solidFill>
                <a:latin typeface="华文中宋" panose="02010600040101010101" pitchFamily="2" charset="-122"/>
                <a:ea typeface="华文中宋" panose="02010600040101010101" pitchFamily="2" charset="-122"/>
              </a:rPr>
              <a:t>本实验的的建模与仿真可分为八步：</a:t>
            </a:r>
            <a:endParaRPr lang="en-US" altLang="zh-CN" sz="2400" b="1" dirty="0">
              <a:solidFill>
                <a:schemeClr val="tx1">
                  <a:lumMod val="50000"/>
                </a:schemeClr>
              </a:solidFill>
              <a:latin typeface="华文中宋" panose="02010600040101010101" pitchFamily="2" charset="-122"/>
              <a:ea typeface="华文中宋" panose="02010600040101010101" pitchFamily="2" charset="-122"/>
            </a:endParaRPr>
          </a:p>
          <a:p>
            <a:pPr marL="0" indent="0">
              <a:buFont typeface="Wingdings" panose="05000000000000000000" pitchFamily="2" charset="2"/>
              <a:buNone/>
            </a:pPr>
            <a:endParaRPr lang="en-US" altLang="zh-CN" sz="2800" b="1" dirty="0">
              <a:solidFill>
                <a:schemeClr val="tx1">
                  <a:lumMod val="50000"/>
                </a:schemeClr>
              </a:solidFill>
              <a:latin typeface="华文中宋" panose="02010600040101010101" pitchFamily="2" charset="-122"/>
              <a:ea typeface="华文中宋" panose="02010600040101010101" pitchFamily="2" charset="-122"/>
            </a:endParaRPr>
          </a:p>
          <a:p>
            <a:pPr marL="360045" indent="-360045">
              <a:buClrTx/>
              <a:buSzPct val="100000"/>
              <a:buFont typeface="+mj-lt"/>
              <a:buAutoNum type="arabicPeriod"/>
            </a:pPr>
            <a:endParaRPr lang="zh-CN" altLang="en-US" sz="2800" b="1" dirty="0">
              <a:solidFill>
                <a:schemeClr val="tx1">
                  <a:lumMod val="50000"/>
                </a:schemeClr>
              </a:solidFill>
              <a:latin typeface="华文中宋" panose="02010600040101010101" pitchFamily="2" charset="-122"/>
              <a:ea typeface="华文中宋" panose="02010600040101010101" pitchFamily="2" charset="-122"/>
            </a:endParaRPr>
          </a:p>
        </p:txBody>
      </p:sp>
      <p:sp>
        <p:nvSpPr>
          <p:cNvPr id="2" name="文本框 1"/>
          <p:cNvSpPr txBox="1"/>
          <p:nvPr/>
        </p:nvSpPr>
        <p:spPr>
          <a:xfrm>
            <a:off x="252785" y="3429000"/>
            <a:ext cx="7056784" cy="3266440"/>
          </a:xfrm>
          <a:prstGeom prst="rect">
            <a:avLst/>
          </a:prstGeom>
          <a:noFill/>
        </p:spPr>
        <p:txBody>
          <a:bodyPr wrap="square" rtlCol="0">
            <a:spAutoFit/>
          </a:bodyPr>
          <a:lstStyle/>
          <a:p>
            <a:pPr>
              <a:spcAft>
                <a:spcPts val="600"/>
              </a:spcAft>
            </a:pPr>
            <a:r>
              <a:rPr lang="zh-CN" altLang="en-US" sz="2400" b="1" dirty="0">
                <a:solidFill>
                  <a:srgbClr val="002060"/>
                </a:solidFill>
                <a:latin typeface="华文中宋" panose="02010600040101010101" pitchFamily="2" charset="-122"/>
                <a:ea typeface="华文中宋" panose="02010600040101010101" pitchFamily="2" charset="-122"/>
              </a:rPr>
              <a:t>操作步骤：</a:t>
            </a:r>
            <a:endParaRPr lang="en-US" altLang="zh-CN" sz="2400" b="1" dirty="0">
              <a:solidFill>
                <a:srgbClr val="002060"/>
              </a:solidFill>
              <a:latin typeface="华文中宋" panose="02010600040101010101" pitchFamily="2" charset="-122"/>
              <a:ea typeface="华文中宋" panose="02010600040101010101" pitchFamily="2" charset="-122"/>
            </a:endParaRPr>
          </a:p>
          <a:p>
            <a:pPr marL="342900" indent="-342900">
              <a:spcAft>
                <a:spcPts val="400"/>
              </a:spcAft>
              <a:buAutoNum type="arabicPeriod"/>
            </a:pPr>
            <a:r>
              <a:rPr lang="zh-CN" altLang="en-US" sz="2400" b="1" dirty="0">
                <a:solidFill>
                  <a:srgbClr val="FF3399"/>
                </a:solidFill>
                <a:latin typeface="华文中宋" panose="02010600040101010101" pitchFamily="2" charset="-122"/>
                <a:ea typeface="华文中宋" panose="02010600040101010101" pitchFamily="2" charset="-122"/>
              </a:rPr>
              <a:t>模型向导</a:t>
            </a:r>
            <a:r>
              <a:rPr lang="en-US" altLang="zh-CN" sz="2400" b="1" dirty="0">
                <a:solidFill>
                  <a:srgbClr val="FF3399"/>
                </a:solidFill>
                <a:latin typeface="华文中宋" panose="02010600040101010101" pitchFamily="2" charset="-122"/>
                <a:ea typeface="华文中宋" panose="02010600040101010101" pitchFamily="2" charset="-122"/>
              </a:rPr>
              <a:t>---</a:t>
            </a:r>
            <a:r>
              <a:rPr lang="zh-CN" altLang="en-US" sz="2400" b="1" dirty="0">
                <a:solidFill>
                  <a:srgbClr val="FF3399"/>
                </a:solidFill>
                <a:latin typeface="华文中宋" panose="02010600040101010101" pitchFamily="2" charset="-122"/>
                <a:ea typeface="华文中宋" panose="02010600040101010101" pitchFamily="2" charset="-122"/>
              </a:rPr>
              <a:t>建立环境</a:t>
            </a:r>
            <a:endParaRPr lang="en-US" altLang="zh-CN" sz="2400" b="1" dirty="0">
              <a:solidFill>
                <a:srgbClr val="FF3399"/>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1.1 </a:t>
            </a:r>
            <a:r>
              <a:rPr lang="zh-CN" altLang="en-US" sz="2000" b="1" dirty="0">
                <a:solidFill>
                  <a:srgbClr val="002060"/>
                </a:solidFill>
                <a:latin typeface="华文中宋" panose="02010600040101010101" pitchFamily="2" charset="-122"/>
                <a:ea typeface="华文中宋" panose="02010600040101010101" pitchFamily="2" charset="-122"/>
              </a:rPr>
              <a:t>打开</a:t>
            </a:r>
            <a:r>
              <a:rPr lang="en-US" altLang="zh-CN" sz="2000" b="1" dirty="0">
                <a:solidFill>
                  <a:srgbClr val="002060"/>
                </a:solidFill>
                <a:latin typeface="华文中宋" panose="02010600040101010101" pitchFamily="2" charset="-122"/>
                <a:ea typeface="华文中宋" panose="02010600040101010101" pitchFamily="2" charset="-122"/>
              </a:rPr>
              <a:t>COMSOL</a:t>
            </a:r>
            <a:r>
              <a:rPr lang="zh-CN" altLang="en-US" sz="2000" b="1" dirty="0">
                <a:solidFill>
                  <a:srgbClr val="002060"/>
                </a:solidFill>
                <a:latin typeface="华文中宋" panose="02010600040101010101" pitchFamily="2" charset="-122"/>
                <a:ea typeface="华文中宋" panose="02010600040101010101" pitchFamily="2" charset="-122"/>
              </a:rPr>
              <a:t>软件，在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新建</a:t>
            </a:r>
            <a:r>
              <a:rPr lang="zh-CN" altLang="en-US" sz="2000" b="1" dirty="0">
                <a:solidFill>
                  <a:srgbClr val="002060"/>
                </a:solidFill>
                <a:latin typeface="华文中宋" panose="02010600040101010101" pitchFamily="2" charset="-122"/>
                <a:ea typeface="华文中宋" panose="02010600040101010101" pitchFamily="2" charset="-122"/>
              </a:rPr>
              <a:t>窗口中单击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模型向导</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1.2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模型向导</a:t>
            </a:r>
            <a:r>
              <a:rPr lang="zh-CN" altLang="en-US" sz="2000" b="1" dirty="0">
                <a:solidFill>
                  <a:srgbClr val="002060"/>
                </a:solidFill>
                <a:latin typeface="华文中宋" panose="02010600040101010101" pitchFamily="2" charset="-122"/>
                <a:ea typeface="华文中宋" panose="02010600040101010101" pitchFamily="2" charset="-122"/>
              </a:rPr>
              <a:t>窗口中，单击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二维</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1.3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选择物理场</a:t>
            </a:r>
            <a:r>
              <a:rPr lang="zh-CN" altLang="en-US" sz="2000" b="1" dirty="0">
                <a:solidFill>
                  <a:srgbClr val="002060"/>
                </a:solidFill>
                <a:latin typeface="华文中宋" panose="02010600040101010101" pitchFamily="2" charset="-122"/>
                <a:ea typeface="华文中宋" panose="02010600040101010101" pitchFamily="2" charset="-122"/>
              </a:rPr>
              <a:t>树</a:t>
            </a:r>
            <a:r>
              <a:rPr lang="zh-CN" altLang="en-US" sz="2000" b="1" dirty="0" smtClean="0">
                <a:solidFill>
                  <a:srgbClr val="002060"/>
                </a:solidFill>
                <a:latin typeface="华文中宋" panose="02010600040101010101" pitchFamily="2" charset="-122"/>
                <a:ea typeface="华文中宋" panose="02010600040101010101" pitchFamily="2" charset="-122"/>
              </a:rPr>
              <a:t>中双击</a:t>
            </a:r>
            <a:r>
              <a:rPr lang="zh-CN" altLang="en-US" sz="2000" b="1" dirty="0" smtClean="0">
                <a:solidFill>
                  <a:srgbClr val="002060"/>
                </a:solidFill>
                <a:highlight>
                  <a:srgbClr val="00FF00"/>
                </a:highlight>
                <a:latin typeface="华文中宋" panose="02010600040101010101" pitchFamily="2" charset="-122"/>
                <a:ea typeface="华文中宋" panose="02010600040101010101" pitchFamily="2" charset="-122"/>
              </a:rPr>
              <a:t>流体</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流动</a:t>
            </a: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单向流</a:t>
            </a: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层流</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1.4 </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添加</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，然后单击下方的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研究</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1.5 </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选择研究</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中选择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一般研究</a:t>
            </a: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瞬态</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1.6 </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单击底部的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完成</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endParaRPr>
          </a:p>
          <a:p>
            <a:pPr marL="360045">
              <a:spcAft>
                <a:spcPts val="200"/>
              </a:spcAft>
            </a:pPr>
            <a:endPar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11560" y="852316"/>
            <a:ext cx="7416824" cy="1487587"/>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2. </a:t>
            </a:r>
            <a:r>
              <a:rPr lang="zh-CN" altLang="en-US" sz="2400" b="1" dirty="0">
                <a:solidFill>
                  <a:srgbClr val="FF3399"/>
                </a:solidFill>
                <a:latin typeface="华文中宋" panose="02010600040101010101" pitchFamily="2" charset="-122"/>
                <a:ea typeface="华文中宋" panose="02010600040101010101" pitchFamily="2" charset="-122"/>
              </a:rPr>
              <a:t>参数定义</a:t>
            </a:r>
            <a:endParaRPr lang="en-US" altLang="zh-CN" sz="2400" b="1" dirty="0">
              <a:solidFill>
                <a:srgbClr val="FF3399"/>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2.1 </a:t>
            </a:r>
            <a:r>
              <a:rPr lang="zh-CN" altLang="en-US" sz="2000" b="1" dirty="0">
                <a:solidFill>
                  <a:srgbClr val="002060"/>
                </a:solidFill>
                <a:latin typeface="华文中宋" panose="02010600040101010101" pitchFamily="2" charset="-122"/>
                <a:ea typeface="华文中宋" panose="02010600040101010101" pitchFamily="2" charset="-122"/>
              </a:rPr>
              <a:t>在左侧</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2060"/>
                </a:solidFill>
                <a:latin typeface="华文中宋" panose="02010600040101010101" pitchFamily="2" charset="-122"/>
                <a:ea typeface="华文中宋" panose="02010600040101010101" pitchFamily="2" charset="-122"/>
              </a:rPr>
              <a:t>窗口的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全局定义</a:t>
            </a:r>
            <a:r>
              <a:rPr lang="zh-CN" altLang="en-US" sz="2000" b="1" dirty="0">
                <a:solidFill>
                  <a:srgbClr val="002060"/>
                </a:solidFill>
                <a:latin typeface="华文中宋" panose="02010600040101010101" pitchFamily="2" charset="-122"/>
                <a:ea typeface="华文中宋" panose="02010600040101010101" pitchFamily="2" charset="-122"/>
              </a:rPr>
              <a:t>节点下，单击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参数</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参数</a:t>
            </a:r>
            <a:r>
              <a:rPr lang="zh-CN" altLang="en-US" sz="2000" b="1" dirty="0">
                <a:solidFill>
                  <a:srgbClr val="002060"/>
                </a:solidFill>
                <a:latin typeface="华文中宋" panose="02010600040101010101" pitchFamily="2" charset="-122"/>
                <a:ea typeface="华文中宋" panose="02010600040101010101" pitchFamily="2" charset="-122"/>
              </a:rPr>
              <a:t>的设置窗口中，定位到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参数</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2.3 </a:t>
            </a:r>
            <a:r>
              <a:rPr lang="zh-CN" altLang="en-US" sz="2000" b="1" dirty="0">
                <a:solidFill>
                  <a:srgbClr val="002060"/>
                </a:solidFill>
                <a:latin typeface="华文中宋" panose="02010600040101010101" pitchFamily="2" charset="-122"/>
                <a:ea typeface="华文中宋" panose="02010600040101010101" pitchFamily="2" charset="-122"/>
              </a:rPr>
              <a:t>在表中输入以下设置：</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pic>
        <p:nvPicPr>
          <p:cNvPr id="6" name="图片 5"/>
          <p:cNvPicPr>
            <a:picLocks noChangeAspect="1"/>
          </p:cNvPicPr>
          <p:nvPr/>
        </p:nvPicPr>
        <p:blipFill>
          <a:blip r:embed="rId1"/>
          <a:stretch>
            <a:fillRect/>
          </a:stretch>
        </p:blipFill>
        <p:spPr>
          <a:xfrm>
            <a:off x="1619672" y="2339864"/>
            <a:ext cx="4680520" cy="1287686"/>
          </a:xfrm>
          <a:prstGeom prst="rect">
            <a:avLst/>
          </a:prstGeom>
        </p:spPr>
      </p:pic>
      <mc:AlternateContent xmlns:mc="http://schemas.openxmlformats.org/markup-compatibility/2006">
        <mc:Choice xmlns:a14="http://schemas.microsoft.com/office/drawing/2010/main" Requires="a14">
          <p:sp>
            <p:nvSpPr>
              <p:cNvPr id="18" name="文本框 17"/>
              <p:cNvSpPr txBox="1"/>
              <p:nvPr/>
            </p:nvSpPr>
            <p:spPr>
              <a:xfrm>
                <a:off x="611560" y="3635556"/>
                <a:ext cx="7416824" cy="1066959"/>
              </a:xfrm>
              <a:prstGeom prst="rect">
                <a:avLst/>
              </a:prstGeom>
              <a:noFill/>
            </p:spPr>
            <p:txBody>
              <a:bodyPr wrap="square" rtlCol="0">
                <a:spAutoFit/>
              </a:bodyPr>
              <a:lstStyle/>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2.4 </a:t>
                </a:r>
                <a:r>
                  <a:rPr lang="zh-CN" altLang="en-US" sz="2000" b="1" dirty="0">
                    <a:solidFill>
                      <a:srgbClr val="002060"/>
                    </a:solidFill>
                    <a:latin typeface="华文中宋" panose="02010600040101010101" pitchFamily="2" charset="-122"/>
                    <a:ea typeface="华文中宋" panose="02010600040101010101" pitchFamily="2" charset="-122"/>
                  </a:rPr>
                  <a:t>在左侧</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主屏幕</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14:m>
                  <m:oMath xmlns:m="http://schemas.openxmlformats.org/officeDocument/2006/math">
                    <m:r>
                      <a:rPr lang="en-US" altLang="zh-CN" sz="2000" b="1" i="1" smtClean="0">
                        <a:solidFill>
                          <a:srgbClr val="002060"/>
                        </a:solidFill>
                        <a:highlight>
                          <a:srgbClr val="00FF00"/>
                        </a:highlight>
                        <a:latin typeface="Cambria Math" panose="02040503050406030204" pitchFamily="18" charset="0"/>
                        <a:ea typeface="华文中宋" panose="02010600040101010101" pitchFamily="2" charset="-122"/>
                      </a:rPr>
                      <m:t>𝒇</m:t>
                    </m:r>
                    <m:r>
                      <a:rPr lang="en-US" altLang="zh-CN" sz="2000" b="1" i="1" smtClean="0">
                        <a:solidFill>
                          <a:srgbClr val="002060"/>
                        </a:solidFill>
                        <a:highlight>
                          <a:srgbClr val="00FF00"/>
                        </a:highlight>
                        <a:latin typeface="Cambria Math" panose="02040503050406030204" pitchFamily="18" charset="0"/>
                        <a:ea typeface="华文中宋" panose="02010600040101010101" pitchFamily="2" charset="-122"/>
                      </a:rPr>
                      <m:t>(</m:t>
                    </m:r>
                    <m:r>
                      <a:rPr lang="en-US" altLang="zh-CN" sz="2000" b="1" i="1" smtClean="0">
                        <a:solidFill>
                          <a:srgbClr val="002060"/>
                        </a:solidFill>
                        <a:highlight>
                          <a:srgbClr val="00FF00"/>
                        </a:highlight>
                        <a:latin typeface="Cambria Math" panose="02040503050406030204" pitchFamily="18" charset="0"/>
                        <a:ea typeface="华文中宋" panose="02010600040101010101" pitchFamily="2" charset="-122"/>
                      </a:rPr>
                      <m:t>𝒙</m:t>
                    </m:r>
                    <m:r>
                      <a:rPr lang="en-US" altLang="zh-CN" sz="2000" b="1" i="1" smtClean="0">
                        <a:solidFill>
                          <a:srgbClr val="002060"/>
                        </a:solidFill>
                        <a:highlight>
                          <a:srgbClr val="00FF00"/>
                        </a:highlight>
                        <a:latin typeface="Cambria Math" panose="02040503050406030204" pitchFamily="18" charset="0"/>
                        <a:ea typeface="华文中宋" panose="02010600040101010101" pitchFamily="2" charset="-122"/>
                      </a:rPr>
                      <m:t>)</m:t>
                    </m:r>
                  </m:oMath>
                </a14:m>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函数</a:t>
                </a:r>
                <a:r>
                  <a:rPr lang="zh-CN" altLang="en-US" sz="2000" b="1" dirty="0">
                    <a:solidFill>
                      <a:srgbClr val="002060"/>
                    </a:solidFill>
                    <a:latin typeface="华文中宋" panose="02010600040101010101" pitchFamily="2" charset="-122"/>
                    <a:ea typeface="华文中宋" panose="02010600040101010101" pitchFamily="2" charset="-122"/>
                  </a:rPr>
                  <a:t>，选择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全局</a:t>
                </a:r>
                <a:r>
                  <a:rPr lang="en-US" altLang="zh-CN"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阶跃</a:t>
                </a:r>
                <a:r>
                  <a:rPr lang="zh-CN" altLang="en-US" sz="2000" b="1" dirty="0">
                    <a:solidFill>
                      <a:srgbClr val="002060"/>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2.5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阶跃</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参数</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2.6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位置</a:t>
                </a:r>
                <a:r>
                  <a:rPr lang="zh-CN" altLang="en-US" sz="2000" b="1" dirty="0">
                    <a:solidFill>
                      <a:srgbClr val="002060"/>
                    </a:solidFill>
                    <a:latin typeface="华文中宋" panose="02010600040101010101" pitchFamily="2" charset="-122"/>
                    <a:ea typeface="华文中宋" panose="02010600040101010101" pitchFamily="2" charset="-122"/>
                  </a:rPr>
                  <a:t>文本框中输入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0.1</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p:txBody>
          </p:sp>
        </mc:Choice>
        <mc:Fallback>
          <p:sp>
            <p:nvSpPr>
              <p:cNvPr id="18" name="文本框 17"/>
              <p:cNvSpPr txBox="1">
                <a:spLocks noRot="1" noChangeAspect="1" noMove="1" noResize="1" noEditPoints="1" noAdjustHandles="1" noChangeArrowheads="1" noChangeShapeType="1" noTextEdit="1"/>
              </p:cNvSpPr>
              <p:nvPr/>
            </p:nvSpPr>
            <p:spPr>
              <a:xfrm>
                <a:off x="611560" y="3635556"/>
                <a:ext cx="7416824" cy="1066959"/>
              </a:xfrm>
              <a:prstGeom prst="rect">
                <a:avLst/>
              </a:prstGeom>
              <a:blipFill rotWithShape="1">
                <a:blip r:embed="rId2"/>
                <a:stretch>
                  <a:fillRect l="-1" t="-17" r="1" b="32"/>
                </a:stretch>
              </a:blipFill>
            </p:spPr>
            <p:txBody>
              <a:bodyPr/>
              <a:lstStyle/>
              <a:p>
                <a:r>
                  <a:rPr lang="zh-CN" altLang="en-US">
                    <a:noFill/>
                  </a:rPr>
                  <a:t> </a:t>
                </a:r>
              </a:p>
            </p:txBody>
          </p:sp>
        </mc:Fallback>
      </mc:AlternateContent>
      <p:sp>
        <p:nvSpPr>
          <p:cNvPr id="19" name="文本框 18"/>
          <p:cNvSpPr txBox="1"/>
          <p:nvPr/>
        </p:nvSpPr>
        <p:spPr>
          <a:xfrm>
            <a:off x="611560" y="4913449"/>
            <a:ext cx="7416824" cy="1819910"/>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3. </a:t>
            </a:r>
            <a:r>
              <a:rPr lang="zh-CN" altLang="en-US" sz="2400" b="1" dirty="0">
                <a:solidFill>
                  <a:srgbClr val="FF3399"/>
                </a:solidFill>
                <a:latin typeface="华文中宋" panose="02010600040101010101" pitchFamily="2" charset="-122"/>
                <a:ea typeface="华文中宋" panose="02010600040101010101" pitchFamily="2" charset="-122"/>
              </a:rPr>
              <a:t>几何建模</a:t>
            </a:r>
            <a:r>
              <a:rPr lang="en-US" altLang="zh-CN" sz="2400" b="1" dirty="0">
                <a:solidFill>
                  <a:srgbClr val="FF3399"/>
                </a:solidFill>
                <a:latin typeface="华文中宋" panose="02010600040101010101" pitchFamily="2" charset="-122"/>
                <a:ea typeface="华文中宋" panose="02010600040101010101" pitchFamily="2" charset="-122"/>
              </a:rPr>
              <a:t>——</a:t>
            </a:r>
            <a:r>
              <a:rPr lang="zh-CN" altLang="en-US" sz="2400" b="1" dirty="0">
                <a:solidFill>
                  <a:srgbClr val="FF3399"/>
                </a:solidFill>
                <a:latin typeface="华文中宋" panose="02010600040101010101" pitchFamily="2" charset="-122"/>
                <a:ea typeface="华文中宋" panose="02010600040101010101" pitchFamily="2" charset="-122"/>
              </a:rPr>
              <a:t>研究区域范围、研究物体</a:t>
            </a:r>
            <a:endParaRPr lang="en-US" altLang="zh-CN" sz="2400" b="1" dirty="0">
              <a:solidFill>
                <a:srgbClr val="FF3399"/>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 </a:t>
            </a:r>
            <a:r>
              <a:rPr lang="zh-CN" altLang="en-US" sz="2000" b="1" dirty="0">
                <a:solidFill>
                  <a:srgbClr val="002060"/>
                </a:solidFill>
                <a:latin typeface="华文中宋" panose="02010600040101010101" pitchFamily="2" charset="-122"/>
                <a:ea typeface="华文中宋" panose="02010600040101010101" pitchFamily="2" charset="-122"/>
              </a:rPr>
              <a:t>在上方的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几何</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矩形</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矩形</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大小和性质</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3.3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宽度</a:t>
            </a:r>
            <a:r>
              <a:rPr lang="zh-CN" altLang="en-US" sz="2000" b="1" dirty="0">
                <a:solidFill>
                  <a:srgbClr val="002060"/>
                </a:solidFill>
                <a:latin typeface="华文中宋" panose="02010600040101010101" pitchFamily="2" charset="-122"/>
                <a:ea typeface="华文中宋" panose="02010600040101010101" pitchFamily="2" charset="-122"/>
              </a:rPr>
              <a:t>文本框输入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W</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高度</a:t>
            </a:r>
            <a:r>
              <a:rPr lang="zh-CN" altLang="en-US" sz="2000" b="1" dirty="0">
                <a:solidFill>
                  <a:srgbClr val="002060"/>
                </a:solidFill>
                <a:latin typeface="华文中宋" panose="02010600040101010101" pitchFamily="2" charset="-122"/>
                <a:ea typeface="华文中宋" panose="02010600040101010101" pitchFamily="2" charset="-122"/>
              </a:rPr>
              <a:t>文本框输入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H</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3.4 </a:t>
            </a:r>
            <a:r>
              <a:rPr lang="zh-CN" altLang="en-US" sz="2000" b="1" dirty="0">
                <a:solidFill>
                  <a:srgbClr val="002060"/>
                </a:solidFill>
                <a:latin typeface="华文中宋" panose="02010600040101010101" pitchFamily="2" charset="-122"/>
                <a:ea typeface="华文中宋" panose="02010600040101010101" pitchFamily="2" charset="-122"/>
              </a:rPr>
              <a:t>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构建选定对象</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
        <p:nvSpPr>
          <p:cNvPr id="22" name="Rectangle 5"/>
          <p:cNvSpPr>
            <a:spLocks noChangeArrowheads="1"/>
          </p:cNvSpPr>
          <p:nvPr/>
        </p:nvSpPr>
        <p:spPr bwMode="auto">
          <a:xfrm>
            <a:off x="353359" y="116632"/>
            <a:ext cx="7552067"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4.2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参数定义，</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4.3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几何建模</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11560" y="980728"/>
            <a:ext cx="8352928" cy="3708708"/>
          </a:xfrm>
          <a:prstGeom prst="rect">
            <a:avLst/>
          </a:prstGeom>
          <a:noFill/>
        </p:spPr>
        <p:txBody>
          <a:bodyPr wrap="square" rtlCol="0">
            <a:spAutoFit/>
          </a:bodyPr>
          <a:lstStyle/>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3.5 </a:t>
            </a:r>
            <a:r>
              <a:rPr lang="zh-CN" altLang="en-US" sz="2000" b="1" dirty="0">
                <a:solidFill>
                  <a:srgbClr val="002060"/>
                </a:solidFill>
                <a:latin typeface="华文中宋" panose="02010600040101010101" pitchFamily="2" charset="-122"/>
                <a:ea typeface="华文中宋" panose="02010600040101010101" pitchFamily="2" charset="-122"/>
              </a:rPr>
              <a:t>在上方的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几何</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圆</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3.6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圆</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大小和性质</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3.7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位置</a:t>
            </a:r>
            <a:r>
              <a:rPr lang="zh-CN" altLang="en-US" sz="2000" b="1" dirty="0">
                <a:solidFill>
                  <a:srgbClr val="002060"/>
                </a:solidFill>
                <a:latin typeface="华文中宋" panose="02010600040101010101" pitchFamily="2" charset="-122"/>
                <a:ea typeface="华文中宋" panose="02010600040101010101" pitchFamily="2" charset="-122"/>
              </a:rPr>
              <a:t>栏的</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x</a:t>
            </a:r>
            <a:r>
              <a:rPr lang="zh-CN" altLang="en-US" sz="2000" b="1" dirty="0">
                <a:solidFill>
                  <a:srgbClr val="002060"/>
                </a:solidFill>
                <a:latin typeface="华文中宋" panose="02010600040101010101" pitchFamily="2" charset="-122"/>
                <a:ea typeface="华文中宋" panose="02010600040101010101" pitchFamily="2" charset="-122"/>
              </a:rPr>
              <a:t>文本框输入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0.2</a:t>
            </a:r>
            <a:r>
              <a:rPr lang="zh-CN" altLang="en-US" sz="2000" b="1" dirty="0">
                <a:solidFill>
                  <a:srgbClr val="002060"/>
                </a:solidFill>
                <a:latin typeface="华文中宋" panose="02010600040101010101" pitchFamily="2" charset="-122"/>
                <a:ea typeface="华文中宋" panose="02010600040101010101" pitchFamily="2" charset="-122"/>
              </a:rPr>
              <a:t>，在</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y</a:t>
            </a:r>
            <a:r>
              <a:rPr lang="zh-CN" altLang="en-US" sz="2000" b="1" dirty="0">
                <a:solidFill>
                  <a:srgbClr val="002060"/>
                </a:solidFill>
                <a:latin typeface="华文中宋" panose="02010600040101010101" pitchFamily="2" charset="-122"/>
                <a:ea typeface="华文中宋" panose="02010600040101010101" pitchFamily="2" charset="-122"/>
              </a:rPr>
              <a:t>文本框输入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0.2</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3.8 </a:t>
            </a:r>
            <a:r>
              <a:rPr lang="zh-CN" altLang="en-US" sz="2000" b="1" dirty="0">
                <a:solidFill>
                  <a:srgbClr val="002060"/>
                </a:solidFill>
                <a:latin typeface="华文中宋" panose="02010600040101010101" pitchFamily="2" charset="-122"/>
                <a:ea typeface="华文中宋" panose="02010600040101010101" pitchFamily="2" charset="-122"/>
              </a:rPr>
              <a:t>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大小和形状</a:t>
            </a:r>
            <a:r>
              <a:rPr lang="zh-CN" altLang="en-US" sz="2000" b="1" dirty="0">
                <a:solidFill>
                  <a:srgbClr val="002060"/>
                </a:solidFill>
                <a:latin typeface="华文中宋" panose="02010600040101010101" pitchFamily="2" charset="-122"/>
                <a:ea typeface="华文中宋" panose="02010600040101010101" pitchFamily="2" charset="-122"/>
              </a:rPr>
              <a:t>栏，在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半径</a:t>
            </a:r>
            <a:r>
              <a:rPr lang="zh-CN" altLang="en-US" sz="2000" b="1" dirty="0">
                <a:solidFill>
                  <a:srgbClr val="002060"/>
                </a:solidFill>
                <a:latin typeface="华文中宋" panose="02010600040101010101" pitchFamily="2" charset="-122"/>
                <a:ea typeface="华文中宋" panose="02010600040101010101" pitchFamily="2" charset="-122"/>
              </a:rPr>
              <a:t>文本框中输入</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R</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3.9 </a:t>
            </a:r>
            <a:r>
              <a:rPr lang="zh-CN" altLang="en-US" sz="2000" b="1" dirty="0">
                <a:solidFill>
                  <a:srgbClr val="002060"/>
                </a:solidFill>
                <a:latin typeface="华文中宋" panose="02010600040101010101" pitchFamily="2" charset="-122"/>
                <a:ea typeface="华文中宋" panose="02010600040101010101" pitchFamily="2" charset="-122"/>
              </a:rPr>
              <a:t>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构建选定对象</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3.10 </a:t>
            </a:r>
            <a:r>
              <a:rPr lang="zh-CN" altLang="en-US" sz="2000" b="1" dirty="0">
                <a:solidFill>
                  <a:srgbClr val="002060"/>
                </a:solidFill>
                <a:latin typeface="华文中宋" panose="02010600040101010101" pitchFamily="2" charset="-122"/>
                <a:ea typeface="华文中宋" panose="02010600040101010101" pitchFamily="2" charset="-122"/>
              </a:rPr>
              <a:t>在上方的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几何</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布尔操作和分割</a:t>
            </a:r>
            <a:r>
              <a:rPr lang="zh-CN" altLang="en-US" sz="2000" b="1" dirty="0">
                <a:solidFill>
                  <a:srgbClr val="002060"/>
                </a:solidFill>
                <a:latin typeface="华文中宋" panose="02010600040101010101" pitchFamily="2" charset="-122"/>
                <a:ea typeface="华文中宋" panose="02010600040101010101" pitchFamily="2" charset="-122"/>
              </a:rPr>
              <a:t>，然后选择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差集</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3.11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差集</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要添加的对象</a:t>
            </a:r>
            <a:r>
              <a:rPr lang="zh-CN" altLang="en-US" sz="2000" b="1" dirty="0">
                <a:solidFill>
                  <a:srgbClr val="002060"/>
                </a:solidFill>
                <a:latin typeface="华文中宋" panose="02010600040101010101" pitchFamily="2" charset="-122"/>
                <a:ea typeface="华文中宋" panose="02010600040101010101" pitchFamily="2" charset="-122"/>
              </a:rPr>
              <a:t>框里添加</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r1</a:t>
            </a:r>
            <a:r>
              <a:rPr lang="zh-CN" altLang="en-US" sz="2000" b="1" dirty="0">
                <a:solidFill>
                  <a:srgbClr val="002060"/>
                </a:solidFill>
                <a:latin typeface="华文中宋" panose="02010600040101010101" pitchFamily="2" charset="-122"/>
                <a:ea typeface="华文中宋" panose="02010600040101010101" pitchFamily="2" charset="-122"/>
              </a:rPr>
              <a:t>（点击右侧</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矩形</a:t>
            </a:r>
            <a:r>
              <a:rPr lang="zh-CN" altLang="en-US" sz="2000" b="1" dirty="0">
                <a:solidFill>
                  <a:srgbClr val="002060"/>
                </a:solidFill>
                <a:latin typeface="华文中宋" panose="02010600040101010101" pitchFamily="2" charset="-122"/>
                <a:ea typeface="华文中宋" panose="02010600040101010101" pitchFamily="2" charset="-122"/>
              </a:rPr>
              <a:t>即可添加）；</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差集</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要减去的对象</a:t>
            </a:r>
            <a:r>
              <a:rPr lang="zh-CN" altLang="en-US" sz="2000" b="1" dirty="0">
                <a:solidFill>
                  <a:srgbClr val="002060"/>
                </a:solidFill>
                <a:latin typeface="华文中宋" panose="02010600040101010101" pitchFamily="2" charset="-122"/>
                <a:ea typeface="华文中宋" panose="02010600040101010101" pitchFamily="2" charset="-122"/>
              </a:rPr>
              <a:t>下方</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激活选择</a:t>
            </a:r>
            <a:r>
              <a:rPr lang="zh-CN" altLang="en-US" sz="2000" b="1" dirty="0">
                <a:solidFill>
                  <a:srgbClr val="002060"/>
                </a:solidFill>
                <a:latin typeface="华文中宋" panose="02010600040101010101" pitchFamily="2" charset="-122"/>
                <a:ea typeface="华文中宋" panose="02010600040101010101" pitchFamily="2" charset="-122"/>
              </a:rPr>
              <a:t>（点击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激活选择</a:t>
            </a:r>
            <a:r>
              <a:rPr lang="zh-CN" altLang="en-US" sz="2000" b="1" dirty="0">
                <a:solidFill>
                  <a:srgbClr val="002060"/>
                </a:solidFill>
                <a:latin typeface="华文中宋" panose="02010600040101010101" pitchFamily="2" charset="-122"/>
                <a:ea typeface="华文中宋" panose="02010600040101010101" pitchFamily="2" charset="-122"/>
              </a:rPr>
              <a:t>按钮即可）</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3.13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差集</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要减去的对象</a:t>
            </a:r>
            <a:r>
              <a:rPr lang="zh-CN" altLang="en-US" sz="2000" b="1" dirty="0">
                <a:solidFill>
                  <a:srgbClr val="002060"/>
                </a:solidFill>
                <a:latin typeface="华文中宋" panose="02010600040101010101" pitchFamily="2" charset="-122"/>
                <a:ea typeface="华文中宋" panose="02010600040101010101" pitchFamily="2" charset="-122"/>
              </a:rPr>
              <a:t>框里添加</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c1</a:t>
            </a:r>
            <a:r>
              <a:rPr lang="zh-CN" altLang="en-US" sz="2000" b="1" dirty="0">
                <a:solidFill>
                  <a:srgbClr val="002060"/>
                </a:solidFill>
                <a:latin typeface="华文中宋" panose="02010600040101010101" pitchFamily="2" charset="-122"/>
                <a:ea typeface="华文中宋" panose="02010600040101010101" pitchFamily="2" charset="-122"/>
              </a:rPr>
              <a:t>（点击右侧的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圆</a:t>
            </a:r>
            <a:r>
              <a:rPr lang="zh-CN" altLang="en-US" sz="2000" b="1" dirty="0">
                <a:solidFill>
                  <a:srgbClr val="002060"/>
                </a:solidFill>
                <a:latin typeface="华文中宋" panose="02010600040101010101" pitchFamily="2" charset="-122"/>
                <a:ea typeface="华文中宋" panose="02010600040101010101" pitchFamily="2" charset="-122"/>
              </a:rPr>
              <a:t>即可添加）；</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3.14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几何</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全部构建</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a:spcAft>
                <a:spcPts val="200"/>
              </a:spcAft>
            </a:pPr>
            <a:r>
              <a:rPr lang="zh-CN" altLang="en-US" sz="2000" b="1" dirty="0">
                <a:solidFill>
                  <a:srgbClr val="002060"/>
                </a:solidFill>
                <a:latin typeface="华文中宋" panose="02010600040101010101" pitchFamily="2" charset="-122"/>
                <a:ea typeface="华文中宋" panose="02010600040101010101" pitchFamily="2" charset="-122"/>
              </a:rPr>
              <a:t>此时在右侧的图形界面形成了我们需要的流体流动区域，建模完成。</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
        <p:nvSpPr>
          <p:cNvPr id="8" name="Rectangle 5"/>
          <p:cNvSpPr>
            <a:spLocks noChangeArrowheads="1"/>
          </p:cNvSpPr>
          <p:nvPr/>
        </p:nvSpPr>
        <p:spPr bwMode="auto">
          <a:xfrm>
            <a:off x="353359" y="116632"/>
            <a:ext cx="4804520" cy="646331"/>
          </a:xfrm>
          <a:prstGeom prst="rect">
            <a:avLst/>
          </a:prstGeom>
          <a:noFill/>
          <a:ln w="9525" algn="ctr">
            <a:noFill/>
            <a:miter lim="800000"/>
          </a:ln>
          <a:effectLst/>
        </p:spPr>
        <p:txBody>
          <a:bodyPr wrap="none">
            <a:spAutoFit/>
          </a:bodyPr>
          <a:lstStyle/>
          <a:p>
            <a:pPr eaLnBrk="1" hangingPunct="1"/>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006666"/>
                </a:solidFill>
                <a:latin typeface="微软雅黑" panose="020B0503020204020204" pitchFamily="34" charset="-122"/>
                <a:ea typeface="微软雅黑" panose="020B0503020204020204" pitchFamily="34" charset="-122"/>
              </a:rPr>
              <a:t>4.3 </a:t>
            </a:r>
            <a:r>
              <a:rPr lang="zh-CN" altLang="en-US" sz="2400" b="1" dirty="0">
                <a:solidFill>
                  <a:srgbClr val="006666"/>
                </a:solidFill>
                <a:latin typeface="微软雅黑" panose="020B0503020204020204" pitchFamily="34" charset="-122"/>
                <a:ea typeface="微软雅黑" panose="020B0503020204020204" pitchFamily="34" charset="-122"/>
              </a:rPr>
              <a:t>几何建模</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475656" y="4872828"/>
            <a:ext cx="5544616" cy="1311630"/>
          </a:xfrm>
          <a:prstGeom prst="rect">
            <a:avLst/>
          </a:prstGeom>
        </p:spPr>
      </p:pic>
      <p:sp>
        <p:nvSpPr>
          <p:cNvPr id="9" name="文本框 8"/>
          <p:cNvSpPr txBox="1"/>
          <p:nvPr/>
        </p:nvSpPr>
        <p:spPr>
          <a:xfrm>
            <a:off x="3343118" y="6184458"/>
            <a:ext cx="2448272"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建模完成后的图形</a:t>
            </a:r>
            <a:endParaRPr lang="zh-CN" altLang="en-US" sz="2000" b="1" dirty="0">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nvPicPr>
        <p:blipFill>
          <a:blip r:embed="rId1"/>
          <a:stretch>
            <a:fillRect/>
          </a:stretch>
        </p:blipFill>
        <p:spPr>
          <a:xfrm>
            <a:off x="1547664" y="2748774"/>
            <a:ext cx="5748058" cy="1512168"/>
          </a:xfrm>
          <a:prstGeom prst="rect">
            <a:avLst/>
          </a:prstGeom>
        </p:spPr>
      </p:pic>
      <p:sp>
        <p:nvSpPr>
          <p:cNvPr id="7" name="文本框 6"/>
          <p:cNvSpPr txBox="1"/>
          <p:nvPr/>
        </p:nvSpPr>
        <p:spPr>
          <a:xfrm>
            <a:off x="600769" y="4544137"/>
            <a:ext cx="7920880" cy="1769715"/>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5. </a:t>
            </a:r>
            <a:r>
              <a:rPr lang="zh-CN" altLang="en-US" sz="2400" b="1" dirty="0">
                <a:solidFill>
                  <a:srgbClr val="FF3399"/>
                </a:solidFill>
                <a:latin typeface="华文中宋" panose="02010600040101010101" pitchFamily="2" charset="-122"/>
                <a:ea typeface="华文中宋" panose="02010600040101010101" pitchFamily="2" charset="-122"/>
              </a:rPr>
              <a:t>层流设置</a:t>
            </a:r>
            <a:endParaRPr lang="en-US" altLang="zh-CN" sz="2400" b="1" dirty="0">
              <a:solidFill>
                <a:srgbClr val="FF3399"/>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5.1 </a:t>
            </a:r>
            <a:r>
              <a:rPr lang="zh-CN" altLang="en-US" sz="2000" b="1" dirty="0">
                <a:solidFill>
                  <a:srgbClr val="002060"/>
                </a:solidFill>
                <a:latin typeface="华文中宋" panose="02010600040101010101" pitchFamily="2" charset="-122"/>
                <a:ea typeface="华文中宋" panose="02010600040101010101" pitchFamily="2" charset="-122"/>
              </a:rPr>
              <a:t>在模型开发器窗口的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组件</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(comp1)</a:t>
            </a:r>
            <a:r>
              <a:rPr lang="zh-CN" altLang="en-US" sz="2000" b="1" dirty="0">
                <a:solidFill>
                  <a:srgbClr val="002060"/>
                </a:solidFill>
                <a:latin typeface="华文中宋" panose="02010600040101010101" pitchFamily="2" charset="-122"/>
                <a:ea typeface="华文中宋" panose="02010600040101010101" pitchFamily="2" charset="-122"/>
              </a:rPr>
              <a:t>节点下，右键单击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层流</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b="1" dirty="0" err="1">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spf</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b="1" dirty="0">
                <a:solidFill>
                  <a:srgbClr val="002060"/>
                </a:solidFill>
                <a:latin typeface="华文中宋" panose="02010600040101010101" pitchFamily="2" charset="-122"/>
                <a:ea typeface="华文中宋" panose="02010600040101010101" pitchFamily="2" charset="-122"/>
              </a:rPr>
              <a:t>并选择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入口</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5.2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入口</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边界选择</a:t>
            </a:r>
            <a:r>
              <a:rPr lang="zh-CN" altLang="en-US" sz="2000" b="1" dirty="0">
                <a:solidFill>
                  <a:srgbClr val="002060"/>
                </a:solidFill>
                <a:latin typeface="华文中宋" panose="02010600040101010101" pitchFamily="2" charset="-122"/>
                <a:ea typeface="华文中宋" panose="02010600040101010101" pitchFamily="2" charset="-122"/>
              </a:rPr>
              <a:t>栏里选择边界</a:t>
            </a:r>
            <a:r>
              <a:rPr lang="en-US" altLang="zh-CN" sz="2000" b="1" dirty="0">
                <a:solidFill>
                  <a:srgbClr val="002060"/>
                </a:solidFill>
                <a:latin typeface="华文中宋" panose="02010600040101010101" pitchFamily="2" charset="-122"/>
                <a:ea typeface="华文中宋" panose="02010600040101010101" pitchFamily="2" charset="-122"/>
              </a:rPr>
              <a:t>1</a:t>
            </a:r>
            <a:r>
              <a:rPr lang="zh-CN" altLang="en-US" sz="2000" b="1" dirty="0">
                <a:solidFill>
                  <a:srgbClr val="002060"/>
                </a:solidFill>
                <a:latin typeface="华文中宋" panose="02010600040101010101" pitchFamily="2" charset="-122"/>
                <a:ea typeface="华文中宋" panose="02010600040101010101" pitchFamily="2" charset="-122"/>
              </a:rPr>
              <a:t>（单击右侧图形窗口里矩形的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左边界</a:t>
            </a:r>
            <a:r>
              <a:rPr lang="zh-CN" altLang="en-US" sz="2000" b="1" dirty="0">
                <a:solidFill>
                  <a:srgbClr val="002060"/>
                </a:solidFill>
                <a:latin typeface="华文中宋" panose="02010600040101010101" pitchFamily="2" charset="-122"/>
                <a:ea typeface="华文中宋" panose="02010600040101010101" pitchFamily="2" charset="-122"/>
              </a:rPr>
              <a:t>即可）；</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
        <p:nvSpPr>
          <p:cNvPr id="8" name="Rectangle 5"/>
          <p:cNvSpPr>
            <a:spLocks noChangeArrowheads="1"/>
          </p:cNvSpPr>
          <p:nvPr/>
        </p:nvSpPr>
        <p:spPr bwMode="auto">
          <a:xfrm>
            <a:off x="353359" y="116632"/>
            <a:ext cx="7552067"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4.4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材料设置，</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4.5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层流设置</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575556" y="953411"/>
            <a:ext cx="7992888" cy="1795363"/>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4. </a:t>
            </a:r>
            <a:r>
              <a:rPr lang="zh-CN" altLang="en-US" sz="2400" b="1" dirty="0">
                <a:solidFill>
                  <a:srgbClr val="FF3399"/>
                </a:solidFill>
                <a:latin typeface="华文中宋" panose="02010600040101010101" pitchFamily="2" charset="-122"/>
                <a:ea typeface="华文中宋" panose="02010600040101010101" pitchFamily="2" charset="-122"/>
              </a:rPr>
              <a:t>材料设置</a:t>
            </a:r>
            <a:endParaRPr lang="en-US" altLang="zh-CN" sz="2400" b="1" dirty="0">
              <a:solidFill>
                <a:srgbClr val="FF3399"/>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4.1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2060"/>
                </a:solidFill>
                <a:latin typeface="华文中宋" panose="02010600040101010101" pitchFamily="2" charset="-122"/>
                <a:ea typeface="华文中宋" panose="02010600040101010101" pitchFamily="2" charset="-122"/>
              </a:rPr>
              <a:t>窗口的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组件</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(comp1)</a:t>
            </a:r>
            <a:r>
              <a:rPr lang="zh-CN" altLang="en-US" sz="2000" b="1" dirty="0">
                <a:solidFill>
                  <a:srgbClr val="002060"/>
                </a:solidFill>
                <a:latin typeface="华文中宋" panose="02010600040101010101" pitchFamily="2" charset="-122"/>
                <a:ea typeface="华文中宋" panose="02010600040101010101" pitchFamily="2" charset="-122"/>
              </a:rPr>
              <a:t>节点下，右键单击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材料</a:t>
            </a:r>
            <a:r>
              <a:rPr lang="zh-CN" altLang="en-US" sz="2000" b="1" dirty="0">
                <a:solidFill>
                  <a:srgbClr val="002060"/>
                </a:solidFill>
                <a:latin typeface="华文中宋" panose="02010600040101010101" pitchFamily="2" charset="-122"/>
                <a:ea typeface="华文中宋" panose="02010600040101010101" pitchFamily="2" charset="-122"/>
              </a:rPr>
              <a:t>并选择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空材料</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4.2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材料</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材料属性明细</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4.3 </a:t>
            </a:r>
            <a:r>
              <a:rPr lang="zh-CN" altLang="en-US" sz="2000" b="1" dirty="0">
                <a:solidFill>
                  <a:srgbClr val="002060"/>
                </a:solidFill>
                <a:latin typeface="华文中宋" panose="02010600040101010101" pitchFamily="2" charset="-122"/>
                <a:ea typeface="华文中宋" panose="02010600040101010101" pitchFamily="2" charset="-122"/>
              </a:rPr>
              <a:t>在表中输入一下设置：</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https://crawl.ws.126.net/img/1315d05b6c458c0c9aa345825301d1a7.gif"/>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224248" y="905192"/>
            <a:ext cx="2781256" cy="1728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6124401" y="1260294"/>
            <a:ext cx="2592288" cy="923330"/>
          </a:xfrm>
          <a:prstGeom prst="rect">
            <a:avLst/>
          </a:prstGeom>
        </p:spPr>
        <p:txBody>
          <a:bodyPr wrap="square">
            <a:spAutoFit/>
          </a:bodyPr>
          <a:lstStyle/>
          <a:p>
            <a:pPr indent="457200">
              <a:spcAft>
                <a:spcPts val="600"/>
              </a:spcAft>
            </a:pPr>
            <a:r>
              <a:rPr kumimoji="1" lang="en-US" altLang="zh-CN" b="1" dirty="0" smtClean="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1940</a:t>
            </a:r>
            <a:r>
              <a:rPr kumimoji="1" lang="zh-CN" altLang="en-US" b="1" dirty="0" smtClean="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年，美国塔科马大桥建成四个月后被微风吹塌了</a:t>
            </a:r>
            <a:endParaRPr kumimoji="1" lang="en-US" altLang="zh-CN" b="1" dirty="0">
              <a:ln w="0"/>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endParaRPr>
          </a:p>
        </p:txBody>
      </p:sp>
      <p:pic>
        <p:nvPicPr>
          <p:cNvPr id="1026" name="Picture 2" descr="https://n.sinaimg.cn/sinakd20211019ac/540/w1248h892/20211019/7e57-b3b17b7fa279173821ee9851f178cf3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884551"/>
            <a:ext cx="2880321" cy="17220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矩形 7"/>
          <p:cNvSpPr/>
          <p:nvPr/>
        </p:nvSpPr>
        <p:spPr>
          <a:xfrm>
            <a:off x="395536" y="44624"/>
            <a:ext cx="2169184"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zh-CN" altLang="en-US" sz="3600" b="1" dirty="0" smtClean="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实验背景</a:t>
            </a:r>
            <a:endPar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3013475" y="115435"/>
            <a:ext cx="902811" cy="523220"/>
          </a:xfrm>
          <a:prstGeom prst="rect">
            <a:avLst/>
          </a:prstGeom>
        </p:spPr>
        <p:txBody>
          <a:bodyPr wrap="none">
            <a:spAutoFit/>
          </a:bodyPr>
          <a:lstStyle/>
          <a:p>
            <a:r>
              <a:rPr kumimoji="1" lang="zh-CN" altLang="en-US" sz="2800" b="1" dirty="0">
                <a:ln w="0"/>
                <a:solidFill>
                  <a:srgbClr val="0066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涡振</a:t>
            </a:r>
            <a:endParaRPr lang="zh-CN" altLang="en-US" sz="2800" dirty="0">
              <a:solidFill>
                <a:srgbClr val="006666"/>
              </a:solidFill>
            </a:endParaRPr>
          </a:p>
        </p:txBody>
      </p:sp>
      <p:pic>
        <p:nvPicPr>
          <p:cNvPr id="15" name="Picture 2" descr="https://pic.rmb.bdstatic.com/504c7214a36d9cb121a67b079e4aa55c.png@wm_2,t_55m+5a625Y+3L+S4reenkemZouagvOiHtOiuuumBk+iusuWdmw==,fc_ffffff,ff_U2ltSGVp,sz_27,x_17,y_17"/>
          <p:cNvPicPr>
            <a:picLocks noChangeAspect="1" noChangeArrowheads="1"/>
          </p:cNvPicPr>
          <p:nvPr/>
        </p:nvPicPr>
        <p:blipFill rotWithShape="1">
          <a:blip r:embed="rId3">
            <a:extLst>
              <a:ext uri="{28A0092B-C50C-407E-A947-70E740481C1C}">
                <a14:useLocalDpi xmlns:a14="http://schemas.microsoft.com/office/drawing/2010/main" val="0"/>
              </a:ext>
            </a:extLst>
          </a:blip>
          <a:srcRect l="13064" t="7319" r="10734" b="10758"/>
          <a:stretch>
            <a:fillRect/>
          </a:stretch>
        </p:blipFill>
        <p:spPr bwMode="auto">
          <a:xfrm>
            <a:off x="226952" y="2882149"/>
            <a:ext cx="4057016" cy="274510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283968" y="2808149"/>
            <a:ext cx="4680520" cy="2893100"/>
          </a:xfrm>
          <a:prstGeom prst="rect">
            <a:avLst/>
          </a:prstGeom>
        </p:spPr>
        <p:txBody>
          <a:bodyPr wrap="square">
            <a:spAutoFit/>
          </a:bodyPr>
          <a:lstStyle/>
          <a:p>
            <a:r>
              <a:rPr lang="zh-CN" altLang="en-US" sz="1400" b="1" dirty="0">
                <a:ln w="0"/>
                <a:solidFill>
                  <a:srgbClr val="000000"/>
                </a:solidFill>
                <a:effectLst>
                  <a:outerShdw blurRad="38100" dist="19050" dir="2700000" algn="tl" rotWithShape="0">
                    <a:schemeClr val="dk1">
                      <a:alpha val="40000"/>
                    </a:schemeClr>
                  </a:outerShdw>
                </a:effectLst>
              </a:rPr>
              <a:t>对于塔科马大桥坍塌的准确理论原因，专家们并没有达成统一意见。</a:t>
            </a:r>
            <a:r>
              <a:rPr lang="en-US" altLang="zh-CN" sz="1400" b="1" dirty="0">
                <a:ln w="0"/>
                <a:solidFill>
                  <a:srgbClr val="000000"/>
                </a:solidFill>
                <a:effectLst>
                  <a:outerShdw blurRad="38100" dist="19050" dir="2700000" algn="tl" rotWithShape="0">
                    <a:schemeClr val="dk1">
                      <a:alpha val="40000"/>
                    </a:schemeClr>
                  </a:outerShdw>
                </a:effectLst>
              </a:rPr>
              <a:t>—</a:t>
            </a:r>
            <a:r>
              <a:rPr lang="zh-CN" altLang="en-US" sz="1400" b="1" dirty="0">
                <a:ln w="0"/>
                <a:solidFill>
                  <a:srgbClr val="000000"/>
                </a:solidFill>
                <a:effectLst>
                  <a:outerShdw blurRad="38100" dist="19050" dir="2700000" algn="tl" rotWithShape="0">
                    <a:schemeClr val="dk1">
                      <a:alpha val="40000"/>
                    </a:schemeClr>
                  </a:outerShdw>
                </a:effectLst>
              </a:rPr>
              <a:t>部份工程师认为塔科玛桥的振动类似于机翼的颤振。以卡门为代表的另一派专家则认为，塔科玛大桥的桥身是</a:t>
            </a:r>
            <a:r>
              <a:rPr lang="en-US" altLang="zh-CN" sz="1400" b="1" dirty="0">
                <a:ln w="0"/>
                <a:solidFill>
                  <a:srgbClr val="000000"/>
                </a:solidFill>
                <a:effectLst>
                  <a:outerShdw blurRad="38100" dist="19050" dir="2700000" algn="tl" rotWithShape="0">
                    <a:schemeClr val="dk1">
                      <a:alpha val="40000"/>
                    </a:schemeClr>
                  </a:outerShdw>
                </a:effectLst>
              </a:rPr>
              <a:t>H</a:t>
            </a:r>
            <a:r>
              <a:rPr lang="zh-CN" altLang="en-US" sz="1400" b="1" dirty="0">
                <a:ln w="0"/>
                <a:solidFill>
                  <a:srgbClr val="000000"/>
                </a:solidFill>
                <a:effectLst>
                  <a:outerShdw blurRad="38100" dist="19050" dir="2700000" algn="tl" rotWithShape="0">
                    <a:schemeClr val="dk1">
                      <a:alpha val="40000"/>
                    </a:schemeClr>
                  </a:outerShdw>
                </a:effectLst>
              </a:rPr>
              <a:t>型断面，和流线型的机翼不同。经过加州理工学院风洞内的模型测试后，卡门猜测这场灾难源于一种现象</a:t>
            </a:r>
            <a:r>
              <a:rPr lang="en-US" altLang="zh-CN" sz="1400" b="1" dirty="0">
                <a:ln w="0"/>
                <a:solidFill>
                  <a:srgbClr val="000000"/>
                </a:solidFill>
                <a:effectLst>
                  <a:outerShdw blurRad="38100" dist="19050" dir="2700000" algn="tl" rotWithShape="0">
                    <a:schemeClr val="dk1">
                      <a:alpha val="40000"/>
                    </a:schemeClr>
                  </a:outerShdw>
                </a:effectLst>
              </a:rPr>
              <a:t>——</a:t>
            </a:r>
            <a:r>
              <a:rPr lang="zh-CN" altLang="en-US" sz="1400" b="1" dirty="0">
                <a:ln w="0"/>
                <a:solidFill>
                  <a:srgbClr val="000000"/>
                </a:solidFill>
                <a:effectLst>
                  <a:outerShdw blurRad="38100" dist="19050" dir="2700000" algn="tl" rotWithShape="0">
                    <a:schemeClr val="dk1">
                      <a:alpha val="40000"/>
                    </a:schemeClr>
                  </a:outerShdw>
                </a:effectLst>
              </a:rPr>
              <a:t>卡门涡街。 </a:t>
            </a:r>
            <a:r>
              <a:rPr lang="en-US" altLang="zh-CN" sz="1400" b="1" dirty="0">
                <a:ln w="0"/>
                <a:solidFill>
                  <a:srgbClr val="000000"/>
                </a:solidFill>
                <a:effectLst>
                  <a:outerShdw blurRad="38100" dist="19050" dir="2700000" algn="tl" rotWithShape="0">
                    <a:schemeClr val="dk1">
                      <a:alpha val="40000"/>
                    </a:schemeClr>
                  </a:outerShdw>
                </a:effectLst>
              </a:rPr>
              <a:t>[2]</a:t>
            </a:r>
            <a:endParaRPr lang="en-US" altLang="zh-CN" sz="1400" b="1" dirty="0">
              <a:ln w="0"/>
              <a:solidFill>
                <a:srgbClr val="000000"/>
              </a:solidFill>
              <a:effectLst>
                <a:outerShdw blurRad="38100" dist="19050" dir="2700000" algn="tl" rotWithShape="0">
                  <a:schemeClr val="dk1">
                    <a:alpha val="40000"/>
                  </a:schemeClr>
                </a:outerShdw>
              </a:effectLst>
            </a:endParaRPr>
          </a:p>
          <a:p>
            <a:r>
              <a:rPr lang="zh-CN" altLang="en-US" sz="1400" b="1" dirty="0" smtClean="0">
                <a:ln w="0"/>
                <a:solidFill>
                  <a:srgbClr val="000000"/>
                </a:solidFill>
                <a:effectLst>
                  <a:outerShdw blurRad="38100" dist="19050" dir="2700000" algn="tl" rotWithShape="0">
                    <a:schemeClr val="dk1">
                      <a:alpha val="40000"/>
                    </a:schemeClr>
                  </a:outerShdw>
                </a:effectLst>
              </a:rPr>
              <a:t>  当时</a:t>
            </a:r>
            <a:r>
              <a:rPr lang="zh-CN" altLang="en-US" sz="1400" b="1" dirty="0">
                <a:ln w="0"/>
                <a:solidFill>
                  <a:srgbClr val="000000"/>
                </a:solidFill>
                <a:effectLst>
                  <a:outerShdw blurRad="38100" dist="19050" dir="2700000" algn="tl" rotWithShape="0">
                    <a:schemeClr val="dk1">
                      <a:alpha val="40000"/>
                    </a:schemeClr>
                  </a:outerShdw>
                </a:effectLst>
              </a:rPr>
              <a:t>的风速大约为每小时</a:t>
            </a:r>
            <a:r>
              <a:rPr lang="en-US" altLang="zh-CN" sz="1400" b="1" dirty="0">
                <a:ln w="0"/>
                <a:solidFill>
                  <a:srgbClr val="000000"/>
                </a:solidFill>
                <a:effectLst>
                  <a:outerShdw blurRad="38100" dist="19050" dir="2700000" algn="tl" rotWithShape="0">
                    <a:schemeClr val="dk1">
                      <a:alpha val="40000"/>
                    </a:schemeClr>
                  </a:outerShdw>
                </a:effectLst>
              </a:rPr>
              <a:t>40</a:t>
            </a:r>
            <a:r>
              <a:rPr lang="zh-CN" altLang="en-US" sz="1400" b="1" dirty="0" smtClean="0">
                <a:ln w="0"/>
                <a:solidFill>
                  <a:srgbClr val="000000"/>
                </a:solidFill>
                <a:effectLst>
                  <a:outerShdw blurRad="38100" dist="19050" dir="2700000" algn="tl" rotWithShape="0">
                    <a:schemeClr val="dk1">
                      <a:alpha val="40000"/>
                    </a:schemeClr>
                  </a:outerShdw>
                </a:effectLst>
              </a:rPr>
              <a:t>英里。力学</a:t>
            </a:r>
            <a:r>
              <a:rPr lang="zh-CN" altLang="en-US" sz="1400" b="1" dirty="0">
                <a:ln w="0"/>
                <a:solidFill>
                  <a:srgbClr val="000000"/>
                </a:solidFill>
                <a:effectLst>
                  <a:outerShdw blurRad="38100" dist="19050" dir="2700000" algn="tl" rotWithShape="0">
                    <a:schemeClr val="dk1">
                      <a:alpha val="40000"/>
                    </a:schemeClr>
                  </a:outerShdw>
                </a:effectLst>
              </a:rPr>
              <a:t>上的扭转变形，中心不动，两边因有扭矩而扭曲，并不断振动。这种振动是由于空气弹性颤振引起的。颤振的出现使风对桥的影响越来越大，最终桥梁结构像麻花一样彻底扭曲了</a:t>
            </a:r>
            <a:r>
              <a:rPr lang="zh-CN" altLang="en-US" sz="1400" b="1" dirty="0" smtClean="0">
                <a:ln w="0"/>
                <a:solidFill>
                  <a:srgbClr val="000000"/>
                </a:solidFill>
                <a:effectLst>
                  <a:outerShdw blurRad="38100" dist="19050" dir="2700000" algn="tl" rotWithShape="0">
                    <a:schemeClr val="dk1">
                      <a:alpha val="40000"/>
                    </a:schemeClr>
                  </a:outerShdw>
                </a:effectLst>
              </a:rPr>
              <a:t>。风能</a:t>
            </a:r>
            <a:r>
              <a:rPr lang="zh-CN" altLang="en-US" sz="1400" b="1" dirty="0">
                <a:ln w="0"/>
                <a:solidFill>
                  <a:srgbClr val="000000"/>
                </a:solidFill>
                <a:effectLst>
                  <a:outerShdw blurRad="38100" dist="19050" dir="2700000" algn="tl" rotWithShape="0">
                    <a:schemeClr val="dk1">
                      <a:alpha val="40000"/>
                    </a:schemeClr>
                  </a:outerShdw>
                </a:effectLst>
              </a:rPr>
              <a:t>最终战胜了钢的挠曲变形，使钢梁发生断裂。拉起大桥的钢缆断裂后使桥面受到的支持力减小并加重了桥面的重量。随着越来越多的钢缆断裂，最终</a:t>
            </a:r>
            <a:r>
              <a:rPr lang="zh-CN" altLang="en-US" sz="1400" b="1" dirty="0" smtClean="0">
                <a:ln w="0"/>
                <a:solidFill>
                  <a:srgbClr val="000000"/>
                </a:solidFill>
                <a:effectLst>
                  <a:outerShdw blurRad="38100" dist="19050" dir="2700000" algn="tl" rotWithShape="0">
                    <a:schemeClr val="dk1">
                      <a:alpha val="40000"/>
                    </a:schemeClr>
                  </a:outerShdw>
                </a:effectLst>
              </a:rPr>
              <a:t>桥面彻底</a:t>
            </a:r>
            <a:r>
              <a:rPr lang="zh-CN" altLang="en-US" sz="1400" b="1" dirty="0">
                <a:ln w="0"/>
                <a:solidFill>
                  <a:srgbClr val="000000"/>
                </a:solidFill>
                <a:effectLst>
                  <a:outerShdw blurRad="38100" dist="19050" dir="2700000" algn="tl" rotWithShape="0">
                    <a:schemeClr val="dk1">
                      <a:alpha val="40000"/>
                    </a:schemeClr>
                  </a:outerShdw>
                </a:effectLst>
              </a:rPr>
              <a:t>倒塌了。</a:t>
            </a:r>
            <a:endParaRPr lang="zh-CN" altLang="en-US" sz="1400" b="1" dirty="0">
              <a:ln w="0"/>
              <a:solidFill>
                <a:srgbClr val="000000"/>
              </a:solidFill>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文本框 4"/>
          <p:cNvSpPr txBox="1"/>
          <p:nvPr/>
        </p:nvSpPr>
        <p:spPr>
          <a:xfrm>
            <a:off x="554693" y="2884352"/>
            <a:ext cx="7416824" cy="1819910"/>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6. </a:t>
            </a:r>
            <a:r>
              <a:rPr lang="zh-CN" altLang="en-US" sz="2400" b="1" dirty="0">
                <a:solidFill>
                  <a:srgbClr val="FF3399"/>
                </a:solidFill>
                <a:latin typeface="华文中宋" panose="02010600040101010101" pitchFamily="2" charset="-122"/>
                <a:ea typeface="华文中宋" panose="02010600040101010101" pitchFamily="2" charset="-122"/>
              </a:rPr>
              <a:t>划分网格</a:t>
            </a:r>
            <a:r>
              <a:rPr lang="en-US" altLang="zh-CN" sz="2400" b="1" dirty="0">
                <a:solidFill>
                  <a:srgbClr val="FF3399"/>
                </a:solidFill>
                <a:latin typeface="华文中宋" panose="02010600040101010101" pitchFamily="2" charset="-122"/>
                <a:ea typeface="华文中宋" panose="02010600040101010101" pitchFamily="2" charset="-122"/>
              </a:rPr>
              <a:t>——</a:t>
            </a:r>
            <a:r>
              <a:rPr lang="zh-CN" altLang="en-US" sz="2400" b="1" dirty="0">
                <a:solidFill>
                  <a:srgbClr val="FF3399"/>
                </a:solidFill>
                <a:latin typeface="华文中宋" panose="02010600040101010101" pitchFamily="2" charset="-122"/>
                <a:ea typeface="华文中宋" panose="02010600040101010101" pitchFamily="2" charset="-122"/>
              </a:rPr>
              <a:t>有限元法的关键</a:t>
            </a:r>
            <a:endParaRPr lang="en-US" altLang="zh-CN" sz="2400" b="1" dirty="0">
              <a:solidFill>
                <a:srgbClr val="FF3399"/>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6.1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2060"/>
                </a:solidFill>
                <a:latin typeface="华文中宋" panose="02010600040101010101" pitchFamily="2" charset="-122"/>
                <a:ea typeface="华文中宋" panose="02010600040101010101" pitchFamily="2" charset="-122"/>
              </a:rPr>
              <a:t>窗口的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组件</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(comp1)</a:t>
            </a:r>
            <a:r>
              <a:rPr lang="zh-CN" altLang="en-US" sz="2000" b="1" dirty="0">
                <a:solidFill>
                  <a:srgbClr val="002060"/>
                </a:solidFill>
                <a:latin typeface="华文中宋" panose="02010600040101010101" pitchFamily="2" charset="-122"/>
                <a:ea typeface="华文中宋" panose="02010600040101010101" pitchFamily="2" charset="-122"/>
              </a:rPr>
              <a:t>节点下，单击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网格</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6.2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网格</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物理场控制网格</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6.3 </a:t>
            </a:r>
            <a:r>
              <a:rPr lang="zh-CN" altLang="en-US" sz="2000" b="1" dirty="0">
                <a:solidFill>
                  <a:srgbClr val="002060"/>
                </a:solidFill>
                <a:latin typeface="华文中宋" panose="02010600040101010101" pitchFamily="2" charset="-122"/>
                <a:ea typeface="华文中宋" panose="02010600040101010101" pitchFamily="2" charset="-122"/>
              </a:rPr>
              <a:t>从</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单元大小</a:t>
            </a:r>
            <a:r>
              <a:rPr lang="zh-CN" altLang="en-US" sz="2000" b="1" dirty="0">
                <a:solidFill>
                  <a:srgbClr val="002060"/>
                </a:solidFill>
                <a:latin typeface="华文中宋" panose="02010600040101010101" pitchFamily="2" charset="-122"/>
                <a:ea typeface="华文中宋" panose="02010600040101010101" pitchFamily="2" charset="-122"/>
              </a:rPr>
              <a:t>列表中选择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较细化</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36004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6.4 </a:t>
            </a:r>
            <a:r>
              <a:rPr lang="zh-CN" altLang="en-US" sz="2000" b="1" dirty="0">
                <a:solidFill>
                  <a:srgbClr val="002060"/>
                </a:solidFill>
                <a:latin typeface="华文中宋" panose="02010600040101010101" pitchFamily="2" charset="-122"/>
                <a:ea typeface="华文中宋" panose="02010600040101010101" pitchFamily="2" charset="-122"/>
              </a:rPr>
              <a:t>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全部构建</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
        <p:nvSpPr>
          <p:cNvPr id="6" name="Rectangle 5"/>
          <p:cNvSpPr>
            <a:spLocks noChangeArrowheads="1"/>
          </p:cNvSpPr>
          <p:nvPr/>
        </p:nvSpPr>
        <p:spPr bwMode="auto">
          <a:xfrm>
            <a:off x="353359" y="116632"/>
            <a:ext cx="5104282"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4.6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划分网格</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p:cNvSpPr txBox="1"/>
              <p:nvPr/>
            </p:nvSpPr>
            <p:spPr>
              <a:xfrm>
                <a:off x="554693" y="828513"/>
                <a:ext cx="7920880" cy="1990288"/>
              </a:xfrm>
              <a:prstGeom prst="rect">
                <a:avLst/>
              </a:prstGeom>
              <a:noFill/>
            </p:spPr>
            <p:txBody>
              <a:bodyPr wrap="square" rtlCol="0">
                <a:spAutoFit/>
              </a:bodyPr>
              <a:lstStyle/>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5.3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入口</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速度</a:t>
                </a:r>
                <a:r>
                  <a:rPr lang="zh-CN" altLang="en-US" sz="2000" b="1" dirty="0">
                    <a:solidFill>
                      <a:srgbClr val="002060"/>
                    </a:solidFill>
                    <a:latin typeface="华文中宋" panose="02010600040101010101" pitchFamily="2" charset="-122"/>
                    <a:ea typeface="华文中宋" panose="02010600040101010101" pitchFamily="2" charset="-122"/>
                  </a:rPr>
                  <a:t>栏，在</a:t>
                </a:r>
                <a14:m>
                  <m:oMath xmlns:m="http://schemas.openxmlformats.org/officeDocument/2006/math">
                    <m:sSub>
                      <m:sSubPr>
                        <m:ctrlPr>
                          <a:rPr lang="en-US" altLang="zh-CN" sz="2000" b="1" i="1" smtClean="0">
                            <a:solidFill>
                              <a:srgbClr val="002060"/>
                            </a:solidFill>
                            <a:latin typeface="Cambria Math" panose="02040503050406030204" pitchFamily="18" charset="0"/>
                            <a:ea typeface="华文中宋" panose="02010600040101010101" pitchFamily="2" charset="-122"/>
                          </a:rPr>
                        </m:ctrlPr>
                      </m:sSubPr>
                      <m:e>
                        <m:r>
                          <a:rPr lang="en-US" altLang="zh-CN" sz="2000" b="1" i="1" smtClean="0">
                            <a:solidFill>
                              <a:srgbClr val="002060"/>
                            </a:solidFill>
                            <a:latin typeface="Cambria Math" panose="02040503050406030204" pitchFamily="18" charset="0"/>
                            <a:ea typeface="华文中宋" panose="02010600040101010101" pitchFamily="2" charset="-122"/>
                          </a:rPr>
                          <m:t>𝑼</m:t>
                        </m:r>
                      </m:e>
                      <m:sub>
                        <m:r>
                          <a:rPr lang="en-US" altLang="zh-CN" sz="2000" b="1" i="1" smtClean="0">
                            <a:solidFill>
                              <a:srgbClr val="002060"/>
                            </a:solidFill>
                            <a:latin typeface="Cambria Math" panose="02040503050406030204" pitchFamily="18" charset="0"/>
                            <a:ea typeface="华文中宋" panose="02010600040101010101" pitchFamily="2" charset="-122"/>
                          </a:rPr>
                          <m:t>𝟎</m:t>
                        </m:r>
                      </m:sub>
                    </m:sSub>
                  </m:oMath>
                </a14:m>
                <a:r>
                  <a:rPr lang="zh-CN" altLang="en-US" sz="2000" b="1" dirty="0">
                    <a:solidFill>
                      <a:srgbClr val="002060"/>
                    </a:solidFill>
                    <a:latin typeface="华文中宋" panose="02010600040101010101" pitchFamily="2" charset="-122"/>
                    <a:ea typeface="华文中宋" panose="02010600040101010101" pitchFamily="2" charset="-122"/>
                  </a:rPr>
                  <a:t>文本框中输入</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6*</a:t>
                </a:r>
                <a:r>
                  <a:rPr lang="en-US" altLang="zh-CN" sz="2000" b="1" dirty="0" err="1">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U_mean</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*y*(H-y)/H^2*step1(t[1/s])</a:t>
                </a:r>
                <a:r>
                  <a:rPr lang="zh-CN" altLang="en-US"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，这相当于对入射气流定义一个抛物线分布，并用前面的</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step</a:t>
                </a:r>
                <a:r>
                  <a:rPr lang="zh-CN" altLang="en-US"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函数提升速度；</a:t>
                </a:r>
                <a:endPar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5.4 </a:t>
                </a:r>
                <a:r>
                  <a:rPr lang="zh-CN" altLang="en-US" sz="2000" b="1" dirty="0">
                    <a:solidFill>
                      <a:srgbClr val="002060"/>
                    </a:solidFill>
                    <a:latin typeface="华文中宋" panose="02010600040101010101" pitchFamily="2" charset="-122"/>
                    <a:ea typeface="华文中宋" panose="02010600040101010101" pitchFamily="2" charset="-122"/>
                  </a:rPr>
                  <a:t>再次右键单击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层流</a:t>
                </a:r>
                <a:r>
                  <a:rPr lang="zh-CN" altLang="en-US" sz="2000" b="1" dirty="0">
                    <a:solidFill>
                      <a:srgbClr val="002060"/>
                    </a:solidFill>
                    <a:latin typeface="华文中宋" panose="02010600040101010101" pitchFamily="2" charset="-122"/>
                    <a:ea typeface="华文中宋" panose="02010600040101010101" pitchFamily="2" charset="-122"/>
                  </a:rPr>
                  <a:t>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出口</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5.5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出口</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边界选择</a:t>
                </a:r>
                <a:r>
                  <a:rPr lang="zh-CN" altLang="en-US" sz="2000" b="1" dirty="0">
                    <a:solidFill>
                      <a:srgbClr val="002060"/>
                    </a:solidFill>
                    <a:latin typeface="华文中宋" panose="02010600040101010101" pitchFamily="2" charset="-122"/>
                    <a:ea typeface="华文中宋" panose="02010600040101010101" pitchFamily="2" charset="-122"/>
                  </a:rPr>
                  <a:t>栏里选择边界</a:t>
                </a:r>
                <a:r>
                  <a:rPr lang="en-US" altLang="zh-CN" sz="2000" b="1" dirty="0">
                    <a:solidFill>
                      <a:srgbClr val="002060"/>
                    </a:solidFill>
                    <a:latin typeface="华文中宋" panose="02010600040101010101" pitchFamily="2" charset="-122"/>
                    <a:ea typeface="华文中宋" panose="02010600040101010101" pitchFamily="2" charset="-122"/>
                  </a:rPr>
                  <a:t>4</a:t>
                </a:r>
                <a:r>
                  <a:rPr lang="zh-CN" altLang="en-US" sz="2000" b="1" dirty="0">
                    <a:solidFill>
                      <a:srgbClr val="002060"/>
                    </a:solidFill>
                    <a:latin typeface="华文中宋" panose="02010600040101010101" pitchFamily="2" charset="-122"/>
                    <a:ea typeface="华文中宋" panose="02010600040101010101" pitchFamily="2" charset="-122"/>
                  </a:rPr>
                  <a:t>（单击右侧图形窗口里矩形的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右边界</a:t>
                </a:r>
                <a:r>
                  <a:rPr lang="zh-CN" altLang="en-US" sz="2000" b="1" dirty="0">
                    <a:solidFill>
                      <a:srgbClr val="002060"/>
                    </a:solidFill>
                    <a:latin typeface="华文中宋" panose="02010600040101010101" pitchFamily="2" charset="-122"/>
                    <a:ea typeface="华文中宋" panose="02010600040101010101" pitchFamily="2" charset="-122"/>
                  </a:rPr>
                  <a:t>即可）；</a:t>
                </a:r>
                <a:endParaRPr lang="en-US" altLang="zh-CN" sz="2000" b="1" dirty="0">
                  <a:solidFill>
                    <a:srgbClr val="002060"/>
                  </a:solidFill>
                  <a:latin typeface="华文中宋" panose="02010600040101010101" pitchFamily="2" charset="-122"/>
                  <a:ea typeface="华文中宋" panose="02010600040101010101" pitchFamily="2"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554693" y="828513"/>
                <a:ext cx="7920880" cy="1990288"/>
              </a:xfrm>
              <a:prstGeom prst="rect">
                <a:avLst/>
              </a:prstGeom>
              <a:blipFill rotWithShape="1">
                <a:blip r:embed="rId1"/>
                <a:stretch>
                  <a:fillRect l="-4" t="-24" r="3" b="2"/>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1259632" y="4652883"/>
            <a:ext cx="5912765" cy="1294944"/>
          </a:xfrm>
          <a:prstGeom prst="rect">
            <a:avLst/>
          </a:prstGeom>
        </p:spPr>
      </p:pic>
      <p:sp>
        <p:nvSpPr>
          <p:cNvPr id="10" name="文本框 9"/>
          <p:cNvSpPr txBox="1"/>
          <p:nvPr/>
        </p:nvSpPr>
        <p:spPr>
          <a:xfrm>
            <a:off x="3131840" y="5805264"/>
            <a:ext cx="2448272"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划分网格后的图形</a:t>
            </a:r>
            <a:endParaRPr lang="zh-CN" altLang="en-US" sz="2000" b="1" dirty="0">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6" name="文本框 5"/>
          <p:cNvSpPr txBox="1"/>
          <p:nvPr/>
        </p:nvSpPr>
        <p:spPr>
          <a:xfrm>
            <a:off x="539552" y="900241"/>
            <a:ext cx="7632848" cy="3770263"/>
          </a:xfrm>
          <a:prstGeom prst="rect">
            <a:avLst/>
          </a:prstGeom>
          <a:noFill/>
        </p:spPr>
        <p:txBody>
          <a:bodyPr wrap="square" rtlCol="0">
            <a:spAutoFit/>
          </a:bodyPr>
          <a:lstStyle/>
          <a:p>
            <a:pPr>
              <a:spcAft>
                <a:spcPts val="400"/>
              </a:spcAft>
            </a:pPr>
            <a:r>
              <a:rPr lang="en-US" altLang="zh-CN" sz="2400" b="1" dirty="0">
                <a:solidFill>
                  <a:srgbClr val="FF3399"/>
                </a:solidFill>
                <a:latin typeface="华文中宋" panose="02010600040101010101" pitchFamily="2" charset="-122"/>
                <a:ea typeface="华文中宋" panose="02010600040101010101" pitchFamily="2" charset="-122"/>
              </a:rPr>
              <a:t>7. </a:t>
            </a:r>
            <a:r>
              <a:rPr lang="zh-CN" altLang="en-US" sz="2400" b="1" dirty="0">
                <a:solidFill>
                  <a:srgbClr val="FF3399"/>
                </a:solidFill>
                <a:latin typeface="华文中宋" panose="02010600040101010101" pitchFamily="2" charset="-122"/>
                <a:ea typeface="华文中宋" panose="02010600040101010101" pitchFamily="2" charset="-122"/>
              </a:rPr>
              <a:t>研究求解</a:t>
            </a:r>
            <a:endParaRPr lang="en-US" altLang="zh-CN" sz="2400" b="1" dirty="0">
              <a:solidFill>
                <a:srgbClr val="FF3399"/>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7.1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2060"/>
                </a:solidFill>
                <a:latin typeface="华文中宋" panose="02010600040101010101" pitchFamily="2" charset="-122"/>
                <a:ea typeface="华文中宋" panose="02010600040101010101" pitchFamily="2" charset="-122"/>
              </a:rPr>
              <a:t>窗口的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研究</a:t>
            </a:r>
            <a:r>
              <a:rPr lang="zh-CN" altLang="en-US" sz="2000" b="1" dirty="0">
                <a:solidFill>
                  <a:srgbClr val="002060"/>
                </a:solidFill>
                <a:latin typeface="华文中宋" panose="02010600040101010101" pitchFamily="2" charset="-122"/>
                <a:ea typeface="华文中宋" panose="02010600040101010101" pitchFamily="2" charset="-122"/>
              </a:rPr>
              <a:t>节点下，单击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步骤</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 瞬态</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7.2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瞬态</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窗口中，定位到</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研究设置</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7.3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输出时间</a:t>
            </a:r>
            <a:r>
              <a:rPr lang="zh-CN" altLang="en-US" sz="2000" b="1" dirty="0">
                <a:solidFill>
                  <a:srgbClr val="002060"/>
                </a:solidFill>
                <a:latin typeface="华文中宋" panose="02010600040101010101" pitchFamily="2" charset="-122"/>
                <a:ea typeface="华文中宋" panose="02010600040101010101" pitchFamily="2" charset="-122"/>
              </a:rPr>
              <a:t>文本框中输入</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range(0,0.2,3.4) range(3.5,0.02,7)</a:t>
            </a:r>
            <a:r>
              <a:rPr lang="zh-CN" altLang="en-US" sz="2000" b="1" dirty="0">
                <a:solidFill>
                  <a:srgbClr val="002060"/>
                </a:solidFill>
                <a:latin typeface="华文中宋" panose="02010600040101010101" pitchFamily="2" charset="-122"/>
                <a:ea typeface="华文中宋" panose="02010600040101010101" pitchFamily="2" charset="-122"/>
              </a:rPr>
              <a:t>；前</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3.4</a:t>
            </a:r>
            <a:r>
              <a:rPr lang="zh-CN" altLang="en-US" sz="2000" b="1" dirty="0">
                <a:solidFill>
                  <a:srgbClr val="002060"/>
                </a:solidFill>
                <a:latin typeface="华文中宋" panose="02010600040101010101" pitchFamily="2" charset="-122"/>
                <a:ea typeface="华文中宋" panose="02010600040101010101" pitchFamily="2" charset="-122"/>
              </a:rPr>
              <a:t>秒内时间步长为</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0.2</a:t>
            </a:r>
            <a:r>
              <a:rPr lang="zh-CN" altLang="en-US" sz="2000" b="1" dirty="0">
                <a:solidFill>
                  <a:srgbClr val="002060"/>
                </a:solidFill>
                <a:latin typeface="华文中宋" panose="02010600040101010101" pitchFamily="2" charset="-122"/>
                <a:ea typeface="华文中宋" panose="02010600040101010101" pitchFamily="2" charset="-122"/>
              </a:rPr>
              <a:t>秒，第</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3.5</a:t>
            </a:r>
            <a:r>
              <a:rPr lang="zh-CN" altLang="en-US" sz="2000" b="1" dirty="0">
                <a:solidFill>
                  <a:srgbClr val="002060"/>
                </a:solidFill>
                <a:latin typeface="华文中宋" panose="02010600040101010101" pitchFamily="2" charset="-122"/>
                <a:ea typeface="华文中宋" panose="02010600040101010101" pitchFamily="2" charset="-122"/>
              </a:rPr>
              <a:t>秒至第</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7</a:t>
            </a:r>
            <a:r>
              <a:rPr lang="zh-CN" altLang="en-US" sz="2000" b="1" dirty="0">
                <a:solidFill>
                  <a:srgbClr val="002060"/>
                </a:solidFill>
                <a:latin typeface="华文中宋" panose="02010600040101010101" pitchFamily="2" charset="-122"/>
                <a:ea typeface="华文中宋" panose="02010600040101010101" pitchFamily="2" charset="-122"/>
              </a:rPr>
              <a:t>秒的步长</a:t>
            </a:r>
            <a:r>
              <a:rPr lang="en-US" altLang="zh-CN" sz="20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0.02</a:t>
            </a:r>
            <a:r>
              <a:rPr lang="zh-CN" altLang="en-US" sz="2000" b="1" dirty="0">
                <a:solidFill>
                  <a:srgbClr val="002060"/>
                </a:solidFill>
                <a:latin typeface="华文中宋" panose="02010600040101010101" pitchFamily="2" charset="-122"/>
                <a:ea typeface="华文中宋" panose="02010600040101010101" pitchFamily="2" charset="-122"/>
              </a:rPr>
              <a:t>秒；</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7.4 </a:t>
            </a:r>
            <a:r>
              <a:rPr lang="zh-CN" altLang="en-US" sz="2000" b="1" dirty="0">
                <a:solidFill>
                  <a:srgbClr val="002060"/>
                </a:solidFill>
                <a:latin typeface="华文中宋" panose="02010600040101010101" pitchFamily="2" charset="-122"/>
                <a:ea typeface="华文中宋" panose="02010600040101010101" pitchFamily="2" charset="-122"/>
              </a:rPr>
              <a:t>在上面的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研究</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显示默认求解器</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7.5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2060"/>
                </a:solidFill>
                <a:latin typeface="华文中宋" panose="02010600040101010101" pitchFamily="2" charset="-122"/>
                <a:ea typeface="华文中宋" panose="02010600040101010101" pitchFamily="2" charset="-122"/>
              </a:rPr>
              <a:t>窗口中展开</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解</a:t>
            </a:r>
            <a:r>
              <a:rPr lang="en-US" altLang="zh-CN" sz="2000" b="1" dirty="0">
                <a:solidFill>
                  <a:srgbClr val="002060"/>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1(sol1)</a:t>
            </a:r>
            <a:r>
              <a:rPr lang="zh-CN" altLang="en-US" sz="2000" b="1" dirty="0">
                <a:solidFill>
                  <a:srgbClr val="002060"/>
                </a:solidFill>
                <a:latin typeface="华文中宋" panose="02010600040101010101" pitchFamily="2" charset="-122"/>
                <a:ea typeface="华文中宋" panose="02010600040101010101" pitchFamily="2" charset="-122"/>
              </a:rPr>
              <a:t>节点，然后单击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瞬态求解器</a:t>
            </a:r>
            <a:r>
              <a:rPr lang="en-US" altLang="zh-CN" sz="2000" b="1" dirty="0">
                <a:solidFill>
                  <a:srgbClr val="002060"/>
                </a:solidFill>
                <a:highlight>
                  <a:srgbClr val="00FF00"/>
                </a:highlight>
                <a:latin typeface="华文中宋" panose="02010600040101010101" pitchFamily="2" charset="-122"/>
                <a:ea typeface="华文中宋" panose="02010600040101010101" pitchFamily="2" charset="-122"/>
              </a:rPr>
              <a:t>1</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7.6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瞬态求解器</a:t>
            </a:r>
            <a:r>
              <a:rPr lang="zh-CN" altLang="en-US" sz="2000" b="1" dirty="0">
                <a:solidFill>
                  <a:srgbClr val="002060"/>
                </a:solidFill>
                <a:latin typeface="华文中宋" panose="02010600040101010101" pitchFamily="2" charset="-122"/>
                <a:ea typeface="华文中宋" panose="02010600040101010101" pitchFamily="2" charset="-122"/>
              </a:rPr>
              <a:t>的</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2060"/>
                </a:solidFill>
                <a:latin typeface="华文中宋" panose="02010600040101010101" pitchFamily="2" charset="-122"/>
                <a:ea typeface="华文中宋" panose="02010600040101010101" pitchFamily="2" charset="-122"/>
              </a:rPr>
              <a:t>窗口中，展开</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时间步进</a:t>
            </a:r>
            <a:r>
              <a:rPr lang="zh-CN" altLang="en-US" sz="2000" b="1" dirty="0">
                <a:solidFill>
                  <a:srgbClr val="002060"/>
                </a:solidFill>
                <a:latin typeface="华文中宋" panose="02010600040101010101" pitchFamily="2" charset="-122"/>
                <a:ea typeface="华文中宋" panose="02010600040101010101" pitchFamily="2" charset="-122"/>
              </a:rPr>
              <a:t>栏；</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7.7 </a:t>
            </a:r>
            <a:r>
              <a:rPr lang="zh-CN" altLang="en-US" sz="2000" b="1" dirty="0">
                <a:solidFill>
                  <a:srgbClr val="002060"/>
                </a:solidFill>
                <a:latin typeface="华文中宋" panose="02010600040101010101" pitchFamily="2" charset="-122"/>
                <a:ea typeface="华文中宋" panose="02010600040101010101" pitchFamily="2" charset="-122"/>
              </a:rPr>
              <a:t>从</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求解器采用的步长</a:t>
            </a:r>
            <a:r>
              <a:rPr lang="zh-CN" altLang="en-US" sz="2000" b="1" dirty="0">
                <a:solidFill>
                  <a:srgbClr val="002060"/>
                </a:solidFill>
                <a:latin typeface="华文中宋" panose="02010600040101010101" pitchFamily="2" charset="-122"/>
                <a:ea typeface="华文中宋" panose="02010600040101010101" pitchFamily="2" charset="-122"/>
              </a:rPr>
              <a:t>列表中选择</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中级</a:t>
            </a:r>
            <a:r>
              <a:rPr lang="zh-CN" altLang="en-US" sz="2000" b="1" dirty="0">
                <a:solidFill>
                  <a:srgbClr val="002060"/>
                </a:solidFill>
                <a:latin typeface="华文中宋" panose="02010600040101010101" pitchFamily="2" charset="-122"/>
                <a:ea typeface="华文中宋" panose="02010600040101010101" pitchFamily="2" charset="-122"/>
              </a:rPr>
              <a:t>；</a:t>
            </a:r>
            <a:endParaRPr lang="en-US" altLang="zh-CN" sz="2000" b="1" dirty="0">
              <a:solidFill>
                <a:srgbClr val="002060"/>
              </a:solidFill>
              <a:latin typeface="华文中宋" panose="02010600040101010101" pitchFamily="2" charset="-122"/>
              <a:ea typeface="华文中宋" panose="02010600040101010101" pitchFamily="2" charset="-122"/>
            </a:endParaRPr>
          </a:p>
          <a:p>
            <a:pPr marL="828040" indent="-467995">
              <a:spcAft>
                <a:spcPts val="200"/>
              </a:spcAft>
            </a:pPr>
            <a:r>
              <a:rPr lang="en-US" altLang="zh-CN" sz="2000" b="1" dirty="0">
                <a:solidFill>
                  <a:srgbClr val="002060"/>
                </a:solidFill>
                <a:latin typeface="华文中宋" panose="02010600040101010101" pitchFamily="2" charset="-122"/>
                <a:ea typeface="华文中宋" panose="02010600040101010101" pitchFamily="2" charset="-122"/>
              </a:rPr>
              <a:t>7.8 </a:t>
            </a:r>
            <a:r>
              <a:rPr lang="zh-CN" altLang="en-US" sz="2000" b="1" dirty="0">
                <a:solidFill>
                  <a:srgbClr val="002060"/>
                </a:solidFill>
                <a:latin typeface="华文中宋" panose="02010600040101010101" pitchFamily="2" charset="-122"/>
                <a:ea typeface="华文中宋" panose="02010600040101010101" pitchFamily="2" charset="-122"/>
              </a:rPr>
              <a:t>在</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研究</a:t>
            </a:r>
            <a:r>
              <a:rPr lang="zh-CN" altLang="en-US" sz="2000" b="1" dirty="0">
                <a:solidFill>
                  <a:srgbClr val="002060"/>
                </a:solidFill>
                <a:latin typeface="华文中宋" panose="02010600040101010101" pitchFamily="2" charset="-122"/>
                <a:ea typeface="华文中宋" panose="02010600040101010101" pitchFamily="2" charset="-122"/>
              </a:rPr>
              <a:t>工具栏中单击</a:t>
            </a:r>
            <a:r>
              <a:rPr lang="zh-CN" altLang="en-US" sz="2000" b="1" dirty="0">
                <a:solidFill>
                  <a:srgbClr val="002060"/>
                </a:solidFill>
                <a:highlight>
                  <a:srgbClr val="00FF00"/>
                </a:highlight>
                <a:latin typeface="华文中宋" panose="02010600040101010101" pitchFamily="2" charset="-122"/>
                <a:ea typeface="华文中宋" panose="02010600040101010101" pitchFamily="2" charset="-122"/>
              </a:rPr>
              <a:t>计算</a:t>
            </a:r>
            <a:r>
              <a:rPr lang="zh-CN" altLang="en-US" sz="2000" b="1" dirty="0">
                <a:solidFill>
                  <a:srgbClr val="002060"/>
                </a:solidFill>
                <a:latin typeface="华文中宋" panose="02010600040101010101" pitchFamily="2" charset="-122"/>
                <a:ea typeface="华文中宋" panose="02010600040101010101" pitchFamily="2" charset="-122"/>
              </a:rPr>
              <a:t>。计算时间在</a:t>
            </a:r>
            <a:r>
              <a:rPr lang="en-US" altLang="zh-CN" sz="2000" b="1" dirty="0">
                <a:solidFill>
                  <a:srgbClr val="002060"/>
                </a:solidFill>
                <a:latin typeface="华文中宋" panose="02010600040101010101" pitchFamily="2" charset="-122"/>
                <a:ea typeface="华文中宋" panose="02010600040101010101" pitchFamily="2" charset="-122"/>
              </a:rPr>
              <a:t>5</a:t>
            </a:r>
            <a:r>
              <a:rPr lang="zh-CN" altLang="en-US" sz="2000" b="1" dirty="0">
                <a:solidFill>
                  <a:srgbClr val="002060"/>
                </a:solidFill>
                <a:latin typeface="华文中宋" panose="02010600040101010101" pitchFamily="2" charset="-122"/>
                <a:ea typeface="华文中宋" panose="02010600040101010101" pitchFamily="2" charset="-122"/>
              </a:rPr>
              <a:t>分钟左右。</a:t>
            </a:r>
            <a:endParaRPr lang="en-US" altLang="zh-CN" sz="2000" b="1" dirty="0">
              <a:solidFill>
                <a:srgbClr val="002060"/>
              </a:solidFill>
              <a:latin typeface="华文中宋" panose="02010600040101010101" pitchFamily="2" charset="-122"/>
              <a:ea typeface="华文中宋" panose="02010600040101010101" pitchFamily="2" charset="-122"/>
            </a:endParaRPr>
          </a:p>
        </p:txBody>
      </p:sp>
      <p:sp>
        <p:nvSpPr>
          <p:cNvPr id="7" name="Rectangle 5"/>
          <p:cNvSpPr>
            <a:spLocks noChangeArrowheads="1"/>
          </p:cNvSpPr>
          <p:nvPr/>
        </p:nvSpPr>
        <p:spPr bwMode="auto">
          <a:xfrm>
            <a:off x="353359" y="116632"/>
            <a:ext cx="5104282"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四  实验内容</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4.7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研究求解</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nvGrpSpPr>
          <p:cNvPr id="5" name="组合 4"/>
          <p:cNvGrpSpPr/>
          <p:nvPr/>
        </p:nvGrpSpPr>
        <p:grpSpPr>
          <a:xfrm>
            <a:off x="1576671" y="5047473"/>
            <a:ext cx="5157204" cy="1741260"/>
            <a:chOff x="1612573" y="5103872"/>
            <a:chExt cx="5157204" cy="1741260"/>
          </a:xfrm>
        </p:grpSpPr>
        <p:pic>
          <p:nvPicPr>
            <p:cNvPr id="3" name="图片 2"/>
            <p:cNvPicPr>
              <a:picLocks noChangeAspect="1"/>
            </p:cNvPicPr>
            <p:nvPr/>
          </p:nvPicPr>
          <p:blipFill>
            <a:blip r:embed="rId1"/>
            <a:stretch>
              <a:fillRect/>
            </a:stretch>
          </p:blipFill>
          <p:spPr>
            <a:xfrm>
              <a:off x="2750706" y="5103872"/>
              <a:ext cx="4008524" cy="814231"/>
            </a:xfrm>
            <a:prstGeom prst="rect">
              <a:avLst/>
            </a:prstGeom>
          </p:spPr>
        </p:pic>
        <p:pic>
          <p:nvPicPr>
            <p:cNvPr id="2" name="图片 1"/>
            <p:cNvPicPr>
              <a:picLocks noChangeAspect="1"/>
            </p:cNvPicPr>
            <p:nvPr/>
          </p:nvPicPr>
          <p:blipFill>
            <a:blip r:embed="rId2"/>
            <a:stretch>
              <a:fillRect/>
            </a:stretch>
          </p:blipFill>
          <p:spPr>
            <a:xfrm>
              <a:off x="2771800" y="6039494"/>
              <a:ext cx="3997977" cy="805638"/>
            </a:xfrm>
            <a:prstGeom prst="rect">
              <a:avLst/>
            </a:prstGeom>
          </p:spPr>
        </p:pic>
        <p:sp>
          <p:nvSpPr>
            <p:cNvPr id="4" name="文本框 3"/>
            <p:cNvSpPr txBox="1"/>
            <p:nvPr/>
          </p:nvSpPr>
          <p:spPr>
            <a:xfrm>
              <a:off x="1636710" y="5355056"/>
              <a:ext cx="1135090" cy="369332"/>
            </a:xfrm>
            <a:prstGeom prst="rect">
              <a:avLst/>
            </a:prstGeom>
            <a:noFill/>
          </p:spPr>
          <p:txBody>
            <a:bodyPr wrap="square" rtlCol="0">
              <a:spAutoFit/>
            </a:bodyPr>
            <a:lstStyle/>
            <a:p>
              <a:r>
                <a:rPr lang="zh-CN" altLang="en-US" b="1" dirty="0">
                  <a:latin typeface="华文中宋" panose="02010600040101010101" pitchFamily="2" charset="-122"/>
                  <a:ea typeface="华文中宋" panose="02010600040101010101" pitchFamily="2" charset="-122"/>
                </a:rPr>
                <a:t>速度分布</a:t>
              </a:r>
              <a:endParaRPr lang="zh-CN" altLang="en-US" b="1" dirty="0">
                <a:latin typeface="华文中宋" panose="02010600040101010101" pitchFamily="2" charset="-122"/>
                <a:ea typeface="华文中宋" panose="02010600040101010101" pitchFamily="2" charset="-122"/>
              </a:endParaRPr>
            </a:p>
          </p:txBody>
        </p:sp>
        <p:sp>
          <p:nvSpPr>
            <p:cNvPr id="8" name="文本框 7"/>
            <p:cNvSpPr txBox="1"/>
            <p:nvPr/>
          </p:nvSpPr>
          <p:spPr>
            <a:xfrm>
              <a:off x="1612573" y="6257647"/>
              <a:ext cx="1135090" cy="369332"/>
            </a:xfrm>
            <a:prstGeom prst="rect">
              <a:avLst/>
            </a:prstGeom>
            <a:noFill/>
          </p:spPr>
          <p:txBody>
            <a:bodyPr wrap="square" rtlCol="0">
              <a:spAutoFit/>
            </a:bodyPr>
            <a:lstStyle/>
            <a:p>
              <a:r>
                <a:rPr lang="zh-CN" altLang="en-US" b="1" dirty="0">
                  <a:latin typeface="华文中宋" panose="02010600040101010101" pitchFamily="2" charset="-122"/>
                  <a:ea typeface="华文中宋" panose="02010600040101010101" pitchFamily="2" charset="-122"/>
                </a:rPr>
                <a:t>压力分布</a:t>
              </a:r>
              <a:endParaRPr lang="zh-CN" altLang="en-US" b="1" dirty="0">
                <a:latin typeface="华文中宋" panose="02010600040101010101" pitchFamily="2" charset="-122"/>
                <a:ea typeface="华文中宋" panose="02010600040101010101" pitchFamily="2" charset="-122"/>
              </a:endParaRPr>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353359" y="116632"/>
            <a:ext cx="4815742" cy="584775"/>
          </a:xfrm>
          <a:prstGeom prst="rect">
            <a:avLst/>
          </a:prstGeom>
          <a:noFill/>
          <a:ln w="9525" algn="ctr">
            <a:noFill/>
            <a:miter lim="800000"/>
          </a:ln>
          <a:effectLst/>
        </p:spPr>
        <p:txBody>
          <a:bodyPr wrap="non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5.1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保存动画</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656516" y="810032"/>
            <a:ext cx="7776864" cy="3395801"/>
          </a:xfrm>
          <a:prstGeom prst="rect">
            <a:avLst/>
          </a:prstGeom>
          <a:noFill/>
        </p:spPr>
        <p:txBody>
          <a:bodyPr wrap="square" rtlCol="0">
            <a:spAutoFit/>
          </a:bodyPr>
          <a:lstStyle/>
          <a:p>
            <a:pPr indent="457200" algn="just">
              <a:spcAft>
                <a:spcPts val="400"/>
              </a:spcAft>
            </a:pPr>
            <a:r>
              <a:rPr lang="zh-CN" altLang="en-US" sz="2400" b="1" dirty="0">
                <a:solidFill>
                  <a:srgbClr val="000066"/>
                </a:solidFill>
                <a:latin typeface="华文中宋" panose="02010600040101010101" pitchFamily="2" charset="-122"/>
                <a:ea typeface="华文中宋" panose="02010600040101010101" pitchFamily="2" charset="-122"/>
              </a:rPr>
              <a:t>计算完成后，图形停留在最后时刻的速度界面。可以采用动画功能查看卡门涡街图像。</a:t>
            </a:r>
            <a:endParaRPr lang="en-US" altLang="zh-CN" sz="2400" b="1" dirty="0">
              <a:solidFill>
                <a:srgbClr val="000066"/>
              </a:solidFill>
              <a:latin typeface="华文中宋" panose="02010600040101010101" pitchFamily="2" charset="-122"/>
              <a:ea typeface="华文中宋" panose="02010600040101010101" pitchFamily="2" charset="-122"/>
            </a:endParaRPr>
          </a:p>
          <a:p>
            <a:pPr marL="1259840" indent="-1259840" algn="just">
              <a:spcAft>
                <a:spcPts val="400"/>
              </a:spcAft>
            </a:pPr>
            <a:r>
              <a:rPr lang="zh-CN" altLang="en-US" sz="2000" b="1" dirty="0">
                <a:solidFill>
                  <a:srgbClr val="FF0000"/>
                </a:solidFill>
                <a:latin typeface="华文中宋" panose="02010600040101010101" pitchFamily="2" charset="-122"/>
                <a:ea typeface="华文中宋" panose="02010600040101010101" pitchFamily="2" charset="-122"/>
              </a:rPr>
              <a:t>动画查看：</a:t>
            </a:r>
            <a:r>
              <a:rPr lang="zh-CN" altLang="en-US" sz="2000" b="1" dirty="0">
                <a:solidFill>
                  <a:srgbClr val="000066"/>
                </a:solidFill>
                <a:latin typeface="华文中宋" panose="02010600040101010101" pitchFamily="2" charset="-122"/>
                <a:ea typeface="华文中宋" panose="02010600040101010101" pitchFamily="2" charset="-122"/>
              </a:rPr>
              <a:t>点击</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0066"/>
                </a:solidFill>
                <a:latin typeface="华文中宋" panose="02010600040101010101" pitchFamily="2" charset="-122"/>
                <a:ea typeface="华文中宋" panose="02010600040101010101" pitchFamily="2" charset="-122"/>
              </a:rPr>
              <a:t>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结果</a:t>
            </a:r>
            <a:r>
              <a:rPr lang="zh-CN" altLang="en-US" sz="2000" b="1" dirty="0">
                <a:solidFill>
                  <a:srgbClr val="000066"/>
                </a:solidFill>
                <a:latin typeface="华文中宋" panose="02010600040101010101" pitchFamily="2" charset="-122"/>
                <a:ea typeface="华文中宋" panose="02010600040101010101" pitchFamily="2" charset="-122"/>
              </a:rPr>
              <a:t>节点中的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速度</a:t>
            </a:r>
            <a:r>
              <a:rPr lang="en-US" altLang="zh-CN" sz="2000" b="1" dirty="0">
                <a:solidFill>
                  <a:srgbClr val="000066"/>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b="1" dirty="0" err="1">
                <a:solidFill>
                  <a:srgbClr val="000066"/>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spf</a:t>
            </a:r>
            <a:r>
              <a:rPr lang="en-US" altLang="zh-CN" sz="2000" b="1" dirty="0">
                <a:solidFill>
                  <a:srgbClr val="000066"/>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000" b="1" dirty="0">
                <a:solidFill>
                  <a:srgbClr val="000066"/>
                </a:solidFill>
                <a:latin typeface="华文中宋" panose="02010600040101010101" pitchFamily="2" charset="-122"/>
                <a:ea typeface="华文中宋" panose="02010600040101010101" pitchFamily="2" charset="-122"/>
              </a:rPr>
              <a:t>，然后点击工具栏里的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速度</a:t>
            </a:r>
            <a:r>
              <a:rPr lang="en-US" altLang="zh-CN"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动画</a:t>
            </a:r>
            <a:r>
              <a:rPr lang="en-US" altLang="zh-CN"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播放器</a:t>
            </a:r>
            <a:r>
              <a:rPr lang="zh-CN" altLang="en-US"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，几秒钟后即自动播放。</a:t>
            </a:r>
            <a:endParaRPr lang="en-US" altLang="zh-CN" sz="2000" b="1" dirty="0">
              <a:solidFill>
                <a:srgbClr val="000066"/>
              </a:solidFill>
              <a:latin typeface="华文中宋" panose="02010600040101010101" pitchFamily="2" charset="-122"/>
              <a:ea typeface="华文中宋" panose="02010600040101010101" pitchFamily="2" charset="-122"/>
            </a:endParaRPr>
          </a:p>
          <a:p>
            <a:pPr marL="1259840" indent="-1259840" algn="just">
              <a:spcAft>
                <a:spcPts val="400"/>
              </a:spcAft>
            </a:pPr>
            <a:r>
              <a:rPr lang="zh-CN" altLang="en-US" sz="2000" b="1" dirty="0">
                <a:solidFill>
                  <a:srgbClr val="FF0000"/>
                </a:solidFill>
                <a:latin typeface="华文中宋" panose="02010600040101010101" pitchFamily="2" charset="-122"/>
                <a:ea typeface="华文中宋" panose="02010600040101010101" pitchFamily="2" charset="-122"/>
              </a:rPr>
              <a:t>动画导出：</a:t>
            </a:r>
            <a:r>
              <a:rPr lang="zh-CN" altLang="en-US" sz="2000" b="1" dirty="0">
                <a:solidFill>
                  <a:srgbClr val="000066"/>
                </a:solidFill>
                <a:latin typeface="华文中宋" panose="02010600040101010101" pitchFamily="2" charset="-122"/>
                <a:ea typeface="华文中宋" panose="02010600040101010101" pitchFamily="2" charset="-122"/>
              </a:rPr>
              <a:t>点击</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模型开发器</a:t>
            </a:r>
            <a:r>
              <a:rPr lang="zh-CN" altLang="en-US" sz="2000" b="1" dirty="0">
                <a:solidFill>
                  <a:srgbClr val="000066"/>
                </a:solidFill>
                <a:latin typeface="华文中宋" panose="02010600040101010101" pitchFamily="2" charset="-122"/>
                <a:ea typeface="华文中宋" panose="02010600040101010101" pitchFamily="2" charset="-122"/>
              </a:rPr>
              <a:t>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结果</a:t>
            </a:r>
            <a:r>
              <a:rPr lang="zh-CN" altLang="en-US" sz="2000" b="1" dirty="0">
                <a:solidFill>
                  <a:srgbClr val="000066"/>
                </a:solidFill>
                <a:latin typeface="华文中宋" panose="02010600040101010101" pitchFamily="2" charset="-122"/>
                <a:ea typeface="华文中宋" panose="02010600040101010101" pitchFamily="2" charset="-122"/>
              </a:rPr>
              <a:t>节点中的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导出</a:t>
            </a:r>
            <a:r>
              <a:rPr lang="zh-CN" altLang="en-US" sz="2000" b="1" dirty="0">
                <a:solidFill>
                  <a:srgbClr val="000066"/>
                </a:solidFill>
                <a:latin typeface="华文中宋" panose="02010600040101010101" pitchFamily="2" charset="-122"/>
                <a:ea typeface="华文中宋" panose="02010600040101010101" pitchFamily="2" charset="-122"/>
              </a:rPr>
              <a:t>，在</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导出</a:t>
            </a:r>
            <a:r>
              <a:rPr lang="zh-CN" altLang="en-US" sz="2000" b="1" dirty="0">
                <a:solidFill>
                  <a:srgbClr val="000066"/>
                </a:solidFill>
                <a:latin typeface="华文中宋" panose="02010600040101010101" pitchFamily="2" charset="-122"/>
                <a:ea typeface="华文中宋" panose="02010600040101010101" pitchFamily="2" charset="-122"/>
              </a:rPr>
              <a:t>节点的的展开栏下可以看到刚才新建的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动画</a:t>
            </a:r>
            <a:r>
              <a:rPr lang="zh-CN" altLang="en-US" sz="2000" b="1" dirty="0">
                <a:solidFill>
                  <a:srgbClr val="000066"/>
                </a:solidFill>
                <a:latin typeface="华文中宋" panose="02010600040101010101" pitchFamily="2" charset="-122"/>
                <a:ea typeface="华文中宋" panose="02010600040101010101" pitchFamily="2" charset="-122"/>
              </a:rPr>
              <a:t>。选中要导出的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动画</a:t>
            </a:r>
            <a:r>
              <a:rPr lang="zh-CN" altLang="en-US" sz="2000" b="1" dirty="0">
                <a:solidFill>
                  <a:srgbClr val="000066"/>
                </a:solidFill>
                <a:latin typeface="华文中宋" panose="02010600040101010101" pitchFamily="2" charset="-122"/>
                <a:ea typeface="华文中宋" panose="02010600040101010101" pitchFamily="2" charset="-122"/>
              </a:rPr>
              <a:t>，在的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0066"/>
                </a:solidFill>
                <a:latin typeface="华文中宋" panose="02010600040101010101" pitchFamily="2" charset="-122"/>
                <a:ea typeface="华文中宋" panose="02010600040101010101" pitchFamily="2" charset="-122"/>
              </a:rPr>
              <a:t>窗口中修改导出参数，建议导出为</a:t>
            </a:r>
            <a:r>
              <a:rPr lang="en-US" altLang="zh-CN" sz="2000" b="1" dirty="0">
                <a:solidFill>
                  <a:srgbClr val="000066"/>
                </a:solidFill>
                <a:latin typeface="华文中宋" panose="02010600040101010101" pitchFamily="2" charset="-122"/>
                <a:ea typeface="华文中宋" panose="02010600040101010101" pitchFamily="2" charset="-122"/>
              </a:rPr>
              <a:t>gif</a:t>
            </a:r>
            <a:r>
              <a:rPr lang="zh-CN" altLang="en-US" sz="2000" b="1" dirty="0">
                <a:solidFill>
                  <a:srgbClr val="000066"/>
                </a:solidFill>
                <a:latin typeface="华文中宋" panose="02010600040101010101" pitchFamily="2" charset="-122"/>
                <a:ea typeface="华文中宋" panose="02010600040101010101" pitchFamily="2" charset="-122"/>
              </a:rPr>
              <a:t>格式。把</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设置</a:t>
            </a:r>
            <a:r>
              <a:rPr lang="zh-CN" altLang="en-US" sz="2000" b="1" dirty="0">
                <a:solidFill>
                  <a:srgbClr val="000066"/>
                </a:solidFill>
                <a:latin typeface="华文中宋" panose="02010600040101010101" pitchFamily="2" charset="-122"/>
                <a:ea typeface="华文中宋" panose="02010600040101010101" pitchFamily="2" charset="-122"/>
              </a:rPr>
              <a:t>里</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目标</a:t>
            </a:r>
            <a:r>
              <a:rPr lang="zh-CN" altLang="en-US" sz="2000" b="1" dirty="0">
                <a:solidFill>
                  <a:srgbClr val="000066"/>
                </a:solidFill>
                <a:latin typeface="华文中宋" panose="02010600040101010101" pitchFamily="2" charset="-122"/>
                <a:ea typeface="华文中宋" panose="02010600040101010101" pitchFamily="2" charset="-122"/>
              </a:rPr>
              <a:t>栏改为</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文件</a:t>
            </a:r>
            <a:r>
              <a:rPr lang="zh-CN" altLang="en-US" sz="2000" b="1" dirty="0">
                <a:solidFill>
                  <a:srgbClr val="000066"/>
                </a:solidFill>
                <a:latin typeface="华文中宋" panose="02010600040101010101" pitchFamily="2" charset="-122"/>
                <a:ea typeface="华文中宋" panose="02010600040101010101" pitchFamily="2" charset="-122"/>
              </a:rPr>
              <a:t>，</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输出</a:t>
            </a:r>
            <a:r>
              <a:rPr lang="zh-CN" altLang="en-US" sz="2000" b="1" dirty="0">
                <a:solidFill>
                  <a:srgbClr val="000066"/>
                </a:solidFill>
                <a:latin typeface="华文中宋" panose="02010600040101010101" pitchFamily="2" charset="-122"/>
                <a:ea typeface="华文中宋" panose="02010600040101010101" pitchFamily="2" charset="-122"/>
              </a:rPr>
              <a:t>栏中的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格式</a:t>
            </a:r>
            <a:r>
              <a:rPr lang="zh-CN" altLang="en-US" sz="2000" b="1" dirty="0">
                <a:solidFill>
                  <a:srgbClr val="000066"/>
                </a:solidFill>
                <a:latin typeface="华文中宋" panose="02010600040101010101" pitchFamily="2" charset="-122"/>
                <a:ea typeface="华文中宋" panose="02010600040101010101" pitchFamily="2" charset="-122"/>
              </a:rPr>
              <a:t>改为</a:t>
            </a:r>
            <a:r>
              <a:rPr lang="en-US" altLang="zh-CN" sz="2000" b="1" dirty="0">
                <a:solidFill>
                  <a:srgbClr val="000066"/>
                </a:solidFill>
                <a:highlight>
                  <a:srgbClr val="00FF00"/>
                </a:highlight>
                <a:latin typeface="华文中宋" panose="02010600040101010101" pitchFamily="2" charset="-122"/>
                <a:ea typeface="华文中宋" panose="02010600040101010101" pitchFamily="2" charset="-122"/>
              </a:rPr>
              <a:t>gif</a:t>
            </a:r>
            <a:r>
              <a:rPr lang="zh-CN" altLang="en-US" sz="2000" b="1" dirty="0">
                <a:solidFill>
                  <a:srgbClr val="000066"/>
                </a:solidFill>
                <a:latin typeface="华文中宋" panose="02010600040101010101" pitchFamily="2" charset="-122"/>
                <a:ea typeface="华文中宋" panose="02010600040101010101" pitchFamily="2" charset="-122"/>
              </a:rPr>
              <a:t>，</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帧</a:t>
            </a:r>
            <a:r>
              <a:rPr lang="zh-CN" altLang="en-US" sz="2000" b="1" dirty="0">
                <a:solidFill>
                  <a:srgbClr val="000066"/>
                </a:solidFill>
                <a:latin typeface="华文中宋" panose="02010600040101010101" pitchFamily="2" charset="-122"/>
                <a:ea typeface="华文中宋" panose="02010600040101010101" pitchFamily="2" charset="-122"/>
              </a:rPr>
              <a:t>栏中的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高度</a:t>
            </a:r>
            <a:r>
              <a:rPr lang="zh-CN" altLang="en-US" sz="2000" b="1" dirty="0">
                <a:solidFill>
                  <a:srgbClr val="000066"/>
                </a:solidFill>
                <a:latin typeface="华文中宋" panose="02010600040101010101" pitchFamily="2" charset="-122"/>
                <a:ea typeface="华文中宋" panose="02010600040101010101" pitchFamily="2" charset="-122"/>
              </a:rPr>
              <a:t>改为</a:t>
            </a:r>
            <a:r>
              <a:rPr lang="en-US" altLang="zh-CN" sz="2000" b="1" dirty="0">
                <a:solidFill>
                  <a:srgbClr val="000066"/>
                </a:solidFill>
                <a:highlight>
                  <a:srgbClr val="00FF00"/>
                </a:highlight>
                <a:latin typeface="华文中宋" panose="02010600040101010101" pitchFamily="2" charset="-122"/>
                <a:ea typeface="华文中宋" panose="02010600040101010101" pitchFamily="2" charset="-122"/>
              </a:rPr>
              <a:t>140px</a:t>
            </a:r>
            <a:r>
              <a:rPr lang="zh-CN" altLang="en-US" sz="2000" b="1" dirty="0">
                <a:solidFill>
                  <a:srgbClr val="000066"/>
                </a:solidFill>
                <a:latin typeface="华文中宋" panose="02010600040101010101" pitchFamily="2" charset="-122"/>
                <a:ea typeface="华文中宋" panose="02010600040101010101" pitchFamily="2" charset="-122"/>
              </a:rPr>
              <a:t>，也就是原来的</a:t>
            </a:r>
            <a:r>
              <a:rPr lang="en-US" altLang="zh-CN" sz="2000" b="1" dirty="0">
                <a:solidFill>
                  <a:srgbClr val="000066"/>
                </a:solidFill>
                <a:latin typeface="华文中宋" panose="02010600040101010101" pitchFamily="2" charset="-122"/>
                <a:ea typeface="华文中宋" panose="02010600040101010101" pitchFamily="2" charset="-122"/>
              </a:rPr>
              <a:t>1/3</a:t>
            </a:r>
            <a:r>
              <a:rPr lang="zh-CN" altLang="en-US" sz="2000" b="1" dirty="0">
                <a:solidFill>
                  <a:srgbClr val="000066"/>
                </a:solidFill>
                <a:latin typeface="华文中宋" panose="02010600040101010101" pitchFamily="2" charset="-122"/>
                <a:ea typeface="华文中宋" panose="02010600040101010101" pitchFamily="2" charset="-122"/>
              </a:rPr>
              <a:t>。最后在</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导出</a:t>
            </a:r>
            <a:r>
              <a:rPr lang="zh-CN" altLang="en-US" sz="2000" b="1" dirty="0">
                <a:solidFill>
                  <a:srgbClr val="000066"/>
                </a:solidFill>
                <a:latin typeface="华文中宋" panose="02010600040101010101" pitchFamily="2" charset="-122"/>
                <a:ea typeface="华文中宋" panose="02010600040101010101" pitchFamily="2" charset="-122"/>
              </a:rPr>
              <a:t>栏下的</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动画</a:t>
            </a:r>
            <a:r>
              <a:rPr lang="zh-CN" altLang="en-US" sz="2000" b="1" dirty="0">
                <a:solidFill>
                  <a:srgbClr val="000066"/>
                </a:solidFill>
                <a:latin typeface="华文中宋" panose="02010600040101010101" pitchFamily="2" charset="-122"/>
                <a:ea typeface="华文中宋" panose="02010600040101010101" pitchFamily="2" charset="-122"/>
              </a:rPr>
              <a:t>上方点右键，选择</a:t>
            </a:r>
            <a:r>
              <a:rPr lang="zh-CN" altLang="en-US" sz="2000" b="1" dirty="0">
                <a:solidFill>
                  <a:srgbClr val="000066"/>
                </a:solidFill>
                <a:highlight>
                  <a:srgbClr val="00FF00"/>
                </a:highlight>
                <a:latin typeface="华文中宋" panose="02010600040101010101" pitchFamily="2" charset="-122"/>
                <a:ea typeface="华文中宋" panose="02010600040101010101" pitchFamily="2" charset="-122"/>
              </a:rPr>
              <a:t>导出至</a:t>
            </a:r>
            <a:r>
              <a:rPr lang="zh-CN" altLang="en-US"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，选择导出路径。</a:t>
            </a:r>
            <a:endParaRPr lang="zh-CN" altLang="en-US" sz="2000" b="1" dirty="0">
              <a:solidFill>
                <a:srgbClr val="000066"/>
              </a:solidFill>
              <a:latin typeface="华文中宋" panose="02010600040101010101" pitchFamily="2" charset="-122"/>
              <a:ea typeface="华文中宋" panose="02010600040101010101" pitchFamily="2"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0682" y="4164269"/>
            <a:ext cx="4428492" cy="1107123"/>
          </a:xfrm>
          <a:prstGeom prst="rect">
            <a:avLst/>
          </a:prstGeom>
        </p:spPr>
      </p:pic>
      <p:sp>
        <p:nvSpPr>
          <p:cNvPr id="14" name="文本框 13"/>
          <p:cNvSpPr txBox="1"/>
          <p:nvPr/>
        </p:nvSpPr>
        <p:spPr>
          <a:xfrm>
            <a:off x="956476" y="4547675"/>
            <a:ext cx="1502123" cy="400110"/>
          </a:xfrm>
          <a:prstGeom prst="rect">
            <a:avLst/>
          </a:prstGeom>
          <a:noFill/>
        </p:spPr>
        <p:txBody>
          <a:bodyPr wrap="square" rtlCol="0">
            <a:spAutoFit/>
          </a:bodyPr>
          <a:lstStyle/>
          <a:p>
            <a:r>
              <a:rPr lang="zh-CN" altLang="en-US" sz="2000" b="1" dirty="0">
                <a:ln w="0"/>
                <a:solidFill>
                  <a:srgbClr val="FF0000"/>
                </a:solidFill>
                <a:effectLst>
                  <a:outerShdw blurRad="38100" dist="19050" dir="2700000" algn="tl" rotWithShape="0">
                    <a:schemeClr val="dk1">
                      <a:alpha val="40000"/>
                    </a:schemeClr>
                  </a:outerShdw>
                </a:effectLst>
              </a:rPr>
              <a:t>速度动画</a:t>
            </a:r>
            <a:endParaRPr lang="zh-CN" altLang="en-US" sz="2000" b="1" dirty="0">
              <a:ln w="0"/>
              <a:solidFill>
                <a:srgbClr val="FF0000"/>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764" y="5120649"/>
            <a:ext cx="4428492" cy="1107123"/>
          </a:xfrm>
          <a:prstGeom prst="rect">
            <a:avLst/>
          </a:prstGeom>
        </p:spPr>
      </p:pic>
      <p:sp>
        <p:nvSpPr>
          <p:cNvPr id="8" name="文本框 7"/>
          <p:cNvSpPr txBox="1"/>
          <p:nvPr/>
        </p:nvSpPr>
        <p:spPr>
          <a:xfrm>
            <a:off x="979350" y="5535574"/>
            <a:ext cx="1502123" cy="400110"/>
          </a:xfrm>
          <a:prstGeom prst="rect">
            <a:avLst/>
          </a:prstGeom>
          <a:noFill/>
        </p:spPr>
        <p:txBody>
          <a:bodyPr wrap="square" rtlCol="0">
            <a:spAutoFit/>
          </a:bodyPr>
          <a:lstStyle/>
          <a:p>
            <a:r>
              <a:rPr lang="zh-CN" altLang="en-US" sz="2000" b="1" dirty="0">
                <a:ln w="0"/>
                <a:solidFill>
                  <a:srgbClr val="FF0000"/>
                </a:solidFill>
                <a:effectLst>
                  <a:outerShdw blurRad="38100" dist="19050" dir="2700000" algn="tl" rotWithShape="0">
                    <a:schemeClr val="dk1">
                      <a:alpha val="40000"/>
                    </a:schemeClr>
                  </a:outerShdw>
                </a:effectLst>
              </a:rPr>
              <a:t>压力动画</a:t>
            </a:r>
            <a:endParaRPr lang="zh-CN" altLang="en-US" sz="2000" b="1" dirty="0">
              <a:ln w="0"/>
              <a:solidFill>
                <a:srgbClr val="FF0000"/>
              </a:solidFill>
              <a:effectLst>
                <a:outerShdw blurRad="38100" dist="19050" dir="2700000" algn="tl" rotWithShape="0">
                  <a:schemeClr val="dk1">
                    <a:alpha val="40000"/>
                  </a:schemeClr>
                </a:outerShdw>
              </a:effectLst>
            </a:endParaRPr>
          </a:p>
        </p:txBody>
      </p:sp>
      <p:sp>
        <p:nvSpPr>
          <p:cNvPr id="9" name="文本框 8"/>
          <p:cNvSpPr txBox="1"/>
          <p:nvPr/>
        </p:nvSpPr>
        <p:spPr>
          <a:xfrm>
            <a:off x="873534" y="6431414"/>
            <a:ext cx="2016224" cy="369332"/>
          </a:xfrm>
          <a:prstGeom prst="rect">
            <a:avLst/>
          </a:prstGeom>
          <a:noFill/>
        </p:spPr>
        <p:txBody>
          <a:bodyPr wrap="square" rtlCol="0">
            <a:spAutoFit/>
          </a:bodyPr>
          <a:lstStyle/>
          <a:p>
            <a:r>
              <a:rPr lang="zh-CN" altLang="en-US" dirty="0">
                <a:solidFill>
                  <a:srgbClr val="7030A0"/>
                </a:solidFill>
              </a:rPr>
              <a:t>（放映时显示）</a:t>
            </a:r>
            <a:endParaRPr lang="zh-CN" altLang="en-US" dirty="0">
              <a:solidFill>
                <a:srgbClr val="7030A0"/>
              </a:solidFill>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53359" y="116632"/>
            <a:ext cx="5822428"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5.2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计算升力系数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539552" y="908720"/>
            <a:ext cx="7200800" cy="6032421"/>
          </a:xfrm>
          <a:prstGeom prst="rect">
            <a:avLst/>
          </a:prstGeom>
        </p:spPr>
        <p:txBody>
          <a:bodyPr wrap="square">
            <a:spAutoFit/>
          </a:bodyPr>
          <a:lstStyle/>
          <a:p>
            <a:pPr indent="457200" algn="just">
              <a:spcAft>
                <a:spcPts val="400"/>
              </a:spcAft>
            </a:pPr>
            <a:r>
              <a:rPr lang="zh-CN" altLang="en-US" sz="2300" b="1" dirty="0">
                <a:solidFill>
                  <a:srgbClr val="000066"/>
                </a:solidFill>
                <a:latin typeface="华文中宋" panose="02010600040101010101" pitchFamily="2" charset="-122"/>
                <a:ea typeface="华文中宋" panose="02010600040101010101" pitchFamily="2" charset="-122"/>
              </a:rPr>
              <a:t>要计算升力系数和曳力系数，需要添加一个积分数据集，计算圆柱体受到力的总和。</a:t>
            </a:r>
            <a:endParaRPr lang="en-US" altLang="zh-CN" sz="2300" b="1" dirty="0">
              <a:solidFill>
                <a:srgbClr val="000066"/>
              </a:solidFill>
              <a:latin typeface="华文中宋" panose="02010600040101010101" pitchFamily="2" charset="-122"/>
              <a:ea typeface="华文中宋" panose="02010600040101010101" pitchFamily="2" charset="-122"/>
            </a:endParaRPr>
          </a:p>
          <a:p>
            <a:pPr algn="just">
              <a:spcAft>
                <a:spcPts val="400"/>
              </a:spcAft>
            </a:pPr>
            <a:r>
              <a:rPr lang="zh-CN" altLang="en-US" sz="2000" b="1" dirty="0">
                <a:solidFill>
                  <a:srgbClr val="FF3399"/>
                </a:solidFill>
                <a:latin typeface="华文中宋" panose="02010600040101010101" pitchFamily="2" charset="-122"/>
                <a:ea typeface="华文中宋" panose="02010600040101010101" pitchFamily="2" charset="-122"/>
              </a:rPr>
              <a:t>计算升力系数步骤：</a:t>
            </a:r>
            <a:endParaRPr lang="en-US" altLang="zh-CN" sz="2000" b="1" dirty="0">
              <a:solidFill>
                <a:srgbClr val="FF3399"/>
              </a:solidFill>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在上面的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结果</a:t>
            </a:r>
            <a:r>
              <a:rPr lang="zh-CN" altLang="en-US" b="1" dirty="0">
                <a:solidFill>
                  <a:srgbClr val="000066"/>
                </a:solidFill>
                <a:latin typeface="华文中宋" panose="02010600040101010101" pitchFamily="2" charset="-122"/>
                <a:ea typeface="华文中宋" panose="02010600040101010101" pitchFamily="2" charset="-122"/>
              </a:rPr>
              <a:t>工具栏单击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更多数据集</a:t>
            </a:r>
            <a:r>
              <a:rPr lang="zh-CN" altLang="en-US" b="1" dirty="0">
                <a:solidFill>
                  <a:srgbClr val="000066"/>
                </a:solidFill>
                <a:latin typeface="华文中宋" panose="02010600040101010101" pitchFamily="2" charset="-122"/>
                <a:ea typeface="华文中宋" panose="02010600040101010101" pitchFamily="2" charset="-122"/>
              </a:rPr>
              <a:t>，然后选择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计算</a:t>
            </a:r>
            <a:r>
              <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积分</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结果</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工具栏中，单击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属性</a:t>
            </a:r>
            <a:r>
              <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选择</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选择</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设置</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窗口中，定位到</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几何实体选择</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栏；</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从几何实体层列表中选择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边界</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边界</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选为</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5-8</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（即圆柱的边缘，用鼠标依次点击）；</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结果</a:t>
            </a:r>
            <a:r>
              <a:rPr lang="zh-CN" altLang="en-US" b="1" dirty="0">
                <a:solidFill>
                  <a:srgbClr val="000066"/>
                </a:solidFill>
                <a:latin typeface="华文中宋" panose="02010600040101010101" pitchFamily="2" charset="-122"/>
                <a:ea typeface="华文中宋" panose="02010600040101010101" pitchFamily="2" charset="-122"/>
              </a:rPr>
              <a:t>工具栏中，点击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zh-CN" altLang="en-US"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zh-CN" altLang="en-US" b="1" dirty="0">
                <a:solidFill>
                  <a:srgbClr val="000066"/>
                </a:solidFill>
                <a:latin typeface="华文中宋" panose="02010600040101010101" pitchFamily="2" charset="-122"/>
                <a:ea typeface="华文中宋" panose="02010600040101010101" pitchFamily="2" charset="-122"/>
              </a:rPr>
              <a:t>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设置</a:t>
            </a:r>
            <a:r>
              <a:rPr lang="zh-CN" altLang="en-US" b="1" dirty="0">
                <a:solidFill>
                  <a:srgbClr val="000066"/>
                </a:solidFill>
                <a:latin typeface="华文中宋" panose="02010600040101010101" pitchFamily="2" charset="-122"/>
                <a:ea typeface="华文中宋" panose="02010600040101010101" pitchFamily="2" charset="-122"/>
              </a:rPr>
              <a:t>窗口中，定位到</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数据</a:t>
            </a:r>
            <a:r>
              <a:rPr lang="zh-CN" altLang="en-US" b="1" dirty="0">
                <a:solidFill>
                  <a:srgbClr val="000066"/>
                </a:solidFill>
                <a:latin typeface="华文中宋" panose="02010600040101010101" pitchFamily="2" charset="-122"/>
                <a:ea typeface="华文中宋" panose="02010600040101010101" pitchFamily="2" charset="-122"/>
              </a:rPr>
              <a:t>栏；</a:t>
            </a:r>
            <a:endParaRPr lang="en-US" altLang="zh-CN" b="1" dirty="0">
              <a:solidFill>
                <a:srgbClr val="000066"/>
              </a:solidFill>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从</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数据集</a:t>
            </a:r>
            <a:r>
              <a:rPr lang="zh-CN" altLang="en-US" b="1" dirty="0">
                <a:solidFill>
                  <a:srgbClr val="000066"/>
                </a:solidFill>
                <a:latin typeface="华文中宋" panose="02010600040101010101" pitchFamily="2" charset="-122"/>
                <a:ea typeface="华文中宋" panose="02010600040101010101" pitchFamily="2" charset="-122"/>
              </a:rPr>
              <a:t>列表中选择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积分</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rPr>
              <a:t>1</a:t>
            </a:r>
            <a:r>
              <a:rPr lang="zh-CN" altLang="en-US"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右键单击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rPr>
              <a:t>3</a:t>
            </a:r>
            <a:r>
              <a:rPr lang="zh-CN" altLang="en-US" b="1" dirty="0">
                <a:solidFill>
                  <a:srgbClr val="000066"/>
                </a:solidFill>
                <a:latin typeface="华文中宋" panose="02010600040101010101" pitchFamily="2" charset="-122"/>
                <a:ea typeface="华文中宋" panose="02010600040101010101" pitchFamily="2" charset="-122"/>
              </a:rPr>
              <a:t>，并选择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点结果图</a:t>
            </a:r>
            <a:r>
              <a:rPr lang="zh-CN" altLang="en-US"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点结果图</a:t>
            </a:r>
            <a:r>
              <a:rPr lang="zh-CN" altLang="en-US" b="1" dirty="0">
                <a:solidFill>
                  <a:srgbClr val="000066"/>
                </a:solidFill>
                <a:latin typeface="华文中宋" panose="02010600040101010101" pitchFamily="2" charset="-122"/>
                <a:ea typeface="华文中宋" panose="02010600040101010101" pitchFamily="2" charset="-122"/>
              </a:rPr>
              <a:t>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设置</a:t>
            </a:r>
            <a:r>
              <a:rPr lang="zh-CN" altLang="en-US" b="1" dirty="0">
                <a:solidFill>
                  <a:srgbClr val="000066"/>
                </a:solidFill>
                <a:latin typeface="华文中宋" panose="02010600040101010101" pitchFamily="2" charset="-122"/>
                <a:ea typeface="华文中宋" panose="02010600040101010101" pitchFamily="2" charset="-122"/>
              </a:rPr>
              <a:t>窗口中，定位到</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rPr>
              <a:t>y</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轴数据</a:t>
            </a:r>
            <a:r>
              <a:rPr lang="zh-CN" altLang="en-US" b="1" dirty="0">
                <a:solidFill>
                  <a:srgbClr val="000066"/>
                </a:solidFill>
                <a:latin typeface="华文中宋" panose="02010600040101010101" pitchFamily="2" charset="-122"/>
                <a:ea typeface="华文中宋" panose="02010600040101010101" pitchFamily="2" charset="-122"/>
              </a:rPr>
              <a:t>栏；</a:t>
            </a:r>
            <a:endParaRPr lang="en-US" altLang="zh-CN" b="1" dirty="0">
              <a:solidFill>
                <a:srgbClr val="000066"/>
              </a:solidFill>
              <a:latin typeface="华文中宋" panose="02010600040101010101" pitchFamily="2" charset="-122"/>
              <a:ea typeface="华文中宋" panose="02010600040101010101" pitchFamily="2" charset="-12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表达式</a:t>
            </a:r>
            <a:r>
              <a:rPr lang="zh-CN" altLang="en-US" b="1" dirty="0">
                <a:solidFill>
                  <a:srgbClr val="000066"/>
                </a:solidFill>
                <a:latin typeface="华文中宋" panose="02010600040101010101" pitchFamily="2" charset="-122"/>
                <a:ea typeface="华文中宋" panose="02010600040101010101" pitchFamily="2" charset="-122"/>
              </a:rPr>
              <a:t>文本框输入升力系数的表达式</a:t>
            </a:r>
            <a:r>
              <a:rPr lang="en-US" altLang="zh-CN"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431800">
              <a:spcAft>
                <a:spcPts val="400"/>
              </a:spcAft>
            </a:pPr>
            <a:r>
              <a:rPr lang="en-US" altLang="zh-CN" b="1" dirty="0">
                <a:solidFill>
                  <a:srgbClr val="000066"/>
                </a:solidFill>
                <a:latin typeface="华文中宋" panose="02010600040101010101" pitchFamily="2" charset="-122"/>
                <a:ea typeface="华文中宋" panose="02010600040101010101" pitchFamily="2" charset="-122"/>
              </a:rPr>
              <a:t>      </a:t>
            </a:r>
            <a:r>
              <a:rPr lang="pt-BR" altLang="zh-CN" b="1" dirty="0">
                <a:solidFill>
                  <a:srgbClr val="000066"/>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rPr>
              <a:t>(- reacf(v)[N]*2/(spf.rho*U_mean^2*(2*R)[m^2]))[1/m]</a:t>
            </a:r>
            <a:r>
              <a:rPr lang="zh-CN" altLang="en-US"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774700" indent="-342900">
              <a:spcAft>
                <a:spcPts val="400"/>
              </a:spcAft>
              <a:buFont typeface="+mj-lt"/>
              <a:buAutoNum type="arabicPeriod" startAt="12"/>
            </a:pPr>
            <a:r>
              <a:rPr lang="en-US" altLang="zh-CN" b="1" dirty="0">
                <a:solidFill>
                  <a:srgbClr val="000066"/>
                </a:solidFill>
                <a:latin typeface="华文中宋" panose="02010600040101010101" pitchFamily="2" charset="-122"/>
                <a:ea typeface="华文中宋" panose="02010600040101010101" pitchFamily="2" charset="-122"/>
              </a:rPr>
              <a:t> </a:t>
            </a:r>
            <a:r>
              <a:rPr lang="zh-CN" altLang="en-US" b="1" dirty="0">
                <a:solidFill>
                  <a:srgbClr val="000066"/>
                </a:solidFill>
                <a:latin typeface="华文中宋" panose="02010600040101010101" pitchFamily="2" charset="-122"/>
                <a:ea typeface="华文中宋" panose="02010600040101010101" pitchFamily="2" charset="-122"/>
              </a:rPr>
              <a:t>选中</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描述</a:t>
            </a:r>
            <a:r>
              <a:rPr lang="zh-CN" altLang="en-US" b="1" dirty="0">
                <a:solidFill>
                  <a:srgbClr val="000066"/>
                </a:solidFill>
                <a:latin typeface="华文中宋" panose="02010600040101010101" pitchFamily="2" charset="-122"/>
                <a:ea typeface="华文中宋" panose="02010600040101010101" pitchFamily="2" charset="-122"/>
              </a:rPr>
              <a:t>复选框，在关联文本框里输入</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升力系数</a:t>
            </a:r>
            <a:r>
              <a:rPr lang="zh-CN" altLang="en-US" b="1" dirty="0">
                <a:solidFill>
                  <a:srgbClr val="000066"/>
                </a:solidFill>
                <a:latin typeface="华文中宋" panose="02010600040101010101" pitchFamily="2" charset="-122"/>
                <a:ea typeface="华文中宋" panose="02010600040101010101" pitchFamily="2" charset="-122"/>
              </a:rPr>
              <a:t>；</a:t>
            </a:r>
            <a:endParaRPr lang="en-US" altLang="zh-CN" b="1" dirty="0">
              <a:solidFill>
                <a:srgbClr val="000066"/>
              </a:solidFill>
              <a:latin typeface="华文中宋" panose="02010600040101010101" pitchFamily="2" charset="-122"/>
              <a:ea typeface="华文中宋" panose="02010600040101010101" pitchFamily="2" charset="-122"/>
            </a:endParaRPr>
          </a:p>
          <a:p>
            <a:pPr marL="774700" indent="-342900">
              <a:spcAft>
                <a:spcPts val="400"/>
              </a:spcAft>
              <a:buFont typeface="+mj-lt"/>
              <a:buAutoNum type="arabicPeriod" startAt="12"/>
            </a:pPr>
            <a:r>
              <a:rPr lang="zh-CN" altLang="en-US" b="1" dirty="0">
                <a:solidFill>
                  <a:srgbClr val="000066"/>
                </a:solidFill>
                <a:latin typeface="华文中宋" panose="02010600040101010101" pitchFamily="2" charset="-122"/>
                <a:ea typeface="华文中宋" panose="02010600040101010101" pitchFamily="2" charset="-122"/>
              </a:rPr>
              <a:t> 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rPr>
              <a:t>3</a:t>
            </a:r>
            <a:r>
              <a:rPr lang="zh-CN" altLang="en-US" b="1" dirty="0">
                <a:solidFill>
                  <a:srgbClr val="000066"/>
                </a:solidFill>
                <a:latin typeface="华文中宋" panose="02010600040101010101" pitchFamily="2" charset="-122"/>
                <a:ea typeface="华文中宋" panose="02010600040101010101" pitchFamily="2" charset="-122"/>
              </a:rPr>
              <a:t>工具栏中单击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绘制</a:t>
            </a:r>
            <a:r>
              <a:rPr lang="zh-CN" altLang="en-US" b="1" dirty="0">
                <a:solidFill>
                  <a:srgbClr val="000066"/>
                </a:solidFill>
                <a:latin typeface="华文中宋" panose="02010600040101010101" pitchFamily="2" charset="-122"/>
                <a:ea typeface="华文中宋" panose="02010600040101010101" pitchFamily="2" charset="-122"/>
              </a:rPr>
              <a:t>，几秒钟后即可看到升力系数曲线。</a:t>
            </a:r>
            <a:endParaRPr lang="en-US" altLang="zh-CN" b="1" dirty="0">
              <a:solidFill>
                <a:srgbClr val="000066"/>
              </a:solidFill>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53359" y="116632"/>
            <a:ext cx="5822428"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5.3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导出升力系数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507566" y="688321"/>
            <a:ext cx="7488832" cy="3098284"/>
          </a:xfrm>
          <a:prstGeom prst="rect">
            <a:avLst/>
          </a:prstGeom>
        </p:spPr>
        <p:txBody>
          <a:bodyPr wrap="square">
            <a:spAutoFit/>
          </a:bodyPr>
          <a:lstStyle/>
          <a:p>
            <a:pPr>
              <a:spcAft>
                <a:spcPts val="400"/>
              </a:spcAft>
            </a:pPr>
            <a:r>
              <a:rPr lang="zh-CN" altLang="en-US"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导出升力系数数据步骤：</a:t>
            </a:r>
            <a:endParaRPr lang="en-US" altLang="zh-CN"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模型开发器</a:t>
            </a:r>
            <a:r>
              <a:rPr lang="zh-CN" altLang="en-US" b="1" dirty="0">
                <a:solidFill>
                  <a:srgbClr val="000066"/>
                </a:solidFill>
                <a:latin typeface="华文中宋" panose="02010600040101010101" pitchFamily="2" charset="-122"/>
                <a:ea typeface="华文中宋" panose="02010600040101010101" pitchFamily="2" charset="-122"/>
              </a:rPr>
              <a:t>中</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升力系数</a:t>
            </a:r>
            <a:r>
              <a:rPr lang="zh-CN" altLang="en-US" b="1" dirty="0">
                <a:solidFill>
                  <a:srgbClr val="000066"/>
                </a:solidFill>
                <a:latin typeface="华文中宋" panose="02010600040101010101" pitchFamily="2" charset="-122"/>
                <a:ea typeface="华文中宋" panose="02010600040101010101" pitchFamily="2" charset="-122"/>
              </a:rPr>
              <a:t>对应的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点图结果</a:t>
            </a:r>
            <a:r>
              <a:rPr lang="zh-CN" altLang="en-US" b="1" dirty="0">
                <a:solidFill>
                  <a:srgbClr val="000066"/>
                </a:solidFill>
                <a:latin typeface="华文中宋" panose="02010600040101010101" pitchFamily="2" charset="-122"/>
                <a:ea typeface="华文中宋" panose="02010600040101010101" pitchFamily="2" charset="-122"/>
              </a:rPr>
              <a:t>上点右键，选择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将绘图数据复制到表格</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，此时在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节点下会多出一个</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1</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在上一步</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节点下产生的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1</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上点右键，选择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添加要导出的表</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，此时在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导出</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节点下会多出一个</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1</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在上一步</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导出</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节点下产生的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表格</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1</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上点右键，选择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导出</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（第二次要选导出至，否则默认覆盖第一次导出的文件），选择导出路径，为文件命名，保存类型选为</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csv</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格式</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导出</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csv</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文件</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后，把</a:t>
            </a:r>
            <a:r>
              <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Excel</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打开，删除前面几行表头文字，用升力系数对应的两列数据画散点图（如下图）。</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p:txBody>
      </p:sp>
      <p:grpSp>
        <p:nvGrpSpPr>
          <p:cNvPr id="3" name="组合 2"/>
          <p:cNvGrpSpPr/>
          <p:nvPr/>
        </p:nvGrpSpPr>
        <p:grpSpPr>
          <a:xfrm>
            <a:off x="1619672" y="3867348"/>
            <a:ext cx="4104456" cy="2297956"/>
            <a:chOff x="2339752" y="3587111"/>
            <a:chExt cx="4104456" cy="2990652"/>
          </a:xfrm>
        </p:grpSpPr>
        <p:pic>
          <p:nvPicPr>
            <p:cNvPr id="5" name="图片 4"/>
            <p:cNvPicPr>
              <a:picLocks noChangeAspect="1"/>
            </p:cNvPicPr>
            <p:nvPr/>
          </p:nvPicPr>
          <p:blipFill>
            <a:blip r:embed="rId1"/>
            <a:stretch>
              <a:fillRect/>
            </a:stretch>
          </p:blipFill>
          <p:spPr>
            <a:xfrm>
              <a:off x="2339752" y="3587111"/>
              <a:ext cx="4104456" cy="2665689"/>
            </a:xfrm>
            <a:prstGeom prst="rect">
              <a:avLst/>
            </a:prstGeom>
          </p:spPr>
        </p:pic>
        <p:sp>
          <p:nvSpPr>
            <p:cNvPr id="6" name="文本框 5"/>
            <p:cNvSpPr txBox="1"/>
            <p:nvPr/>
          </p:nvSpPr>
          <p:spPr>
            <a:xfrm>
              <a:off x="3486403" y="6239209"/>
              <a:ext cx="2597600" cy="338554"/>
            </a:xfrm>
            <a:prstGeom prst="rect">
              <a:avLst/>
            </a:prstGeom>
            <a:noFill/>
          </p:spPr>
          <p:txBody>
            <a:bodyPr wrap="square" rtlCol="0">
              <a:spAutoFit/>
            </a:bodyPr>
            <a:lstStyle/>
            <a:p>
              <a:r>
                <a:rPr lang="zh-CN" altLang="en-US" sz="1600" b="1" dirty="0">
                  <a:solidFill>
                    <a:schemeClr val="bg1">
                      <a:lumMod val="50000"/>
                    </a:schemeClr>
                  </a:solidFill>
                  <a:latin typeface="Times New Roman" panose="02020603050405020304" pitchFamily="18" charset="0"/>
                  <a:ea typeface="华文中宋" panose="02010600040101010101" pitchFamily="2" charset="-122"/>
                  <a:cs typeface="Times New Roman" panose="02020603050405020304" pitchFamily="18" charset="0"/>
                </a:rPr>
                <a:t>升力系数随随时间的变化</a:t>
              </a:r>
              <a:endParaRPr lang="zh-CN" altLang="en-US" sz="1600" b="1" dirty="0">
                <a:solidFill>
                  <a:schemeClr val="bg1">
                    <a:lumMod val="50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8" name="文本框 7"/>
          <p:cNvSpPr txBox="1"/>
          <p:nvPr/>
        </p:nvSpPr>
        <p:spPr>
          <a:xfrm>
            <a:off x="6012160" y="3987297"/>
            <a:ext cx="2365098" cy="1938992"/>
          </a:xfrm>
          <a:prstGeom prst="rect">
            <a:avLst/>
          </a:prstGeom>
          <a:noFill/>
        </p:spPr>
        <p:txBody>
          <a:bodyPr wrap="square" rtlCol="0">
            <a:spAutoFit/>
          </a:bodyPr>
          <a:lstStyle/>
          <a:p>
            <a:r>
              <a:rPr lang="zh-CN" altLang="en-US" sz="2400" b="1" dirty="0">
                <a:ln w="0"/>
                <a:effectLst>
                  <a:outerShdw blurRad="38100" dist="19050" dir="2700000" algn="tl" rotWithShape="0">
                    <a:schemeClr val="dk1">
                      <a:alpha val="40000"/>
                    </a:schemeClr>
                  </a:outerShdw>
                </a:effectLst>
              </a:rPr>
              <a:t>升力系数刚</a:t>
            </a:r>
            <a:r>
              <a:rPr lang="zh-CN" altLang="en-US" sz="2400" b="1" dirty="0" smtClean="0">
                <a:ln w="0"/>
                <a:effectLst>
                  <a:outerShdw blurRad="38100" dist="19050" dir="2700000" algn="tl" rotWithShape="0">
                    <a:schemeClr val="dk1">
                      <a:alpha val="40000"/>
                    </a:schemeClr>
                  </a:outerShdw>
                </a:effectLst>
              </a:rPr>
              <a:t>开始振幅较小，随时</a:t>
            </a:r>
            <a:r>
              <a:rPr lang="zh-CN" altLang="en-US" sz="2400" b="1" dirty="0">
                <a:ln w="0"/>
                <a:effectLst>
                  <a:outerShdw blurRad="38100" dist="19050" dir="2700000" algn="tl" rotWithShape="0">
                    <a:schemeClr val="dk1">
                      <a:alpha val="40000"/>
                    </a:schemeClr>
                  </a:outerShdw>
                </a:effectLst>
              </a:rPr>
              <a:t>间逐渐</a:t>
            </a:r>
            <a:r>
              <a:rPr lang="zh-CN" altLang="en-US" sz="2400" b="1" dirty="0" smtClean="0">
                <a:ln w="0"/>
                <a:effectLst>
                  <a:outerShdw blurRad="38100" dist="19050" dir="2700000" algn="tl" rotWithShape="0">
                    <a:schemeClr val="dk1">
                      <a:alpha val="40000"/>
                    </a:schemeClr>
                  </a:outerShdw>
                </a:effectLst>
              </a:rPr>
              <a:t>增加，然后稳定规律</a:t>
            </a:r>
            <a:r>
              <a:rPr lang="zh-CN" altLang="en-US" sz="2400" b="1" dirty="0">
                <a:ln w="0"/>
                <a:effectLst>
                  <a:outerShdw blurRad="38100" dist="19050" dir="2700000" algn="tl" rotWithShape="0">
                    <a:schemeClr val="dk1">
                      <a:alpha val="40000"/>
                    </a:schemeClr>
                  </a:outerShdw>
                </a:effectLst>
              </a:rPr>
              <a:t>振荡。</a:t>
            </a:r>
            <a:endParaRPr lang="zh-CN" altLang="en-US" sz="2400" b="1" dirty="0">
              <a:ln w="0"/>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755576" y="2909217"/>
          <a:ext cx="4500002" cy="1112520"/>
        </p:xfrm>
        <a:graphic>
          <a:graphicData uri="http://schemas.openxmlformats.org/drawingml/2006/table">
            <a:tbl>
              <a:tblPr firstRow="1" bandRow="1">
                <a:tableStyleId>{5C22544A-7EE6-4342-B048-85BDC9FD1C3A}</a:tableStyleId>
              </a:tblPr>
              <a:tblGrid>
                <a:gridCol w="716564"/>
                <a:gridCol w="630573"/>
                <a:gridCol w="630573"/>
                <a:gridCol w="630573"/>
                <a:gridCol w="630573"/>
                <a:gridCol w="630573"/>
                <a:gridCol w="630573"/>
              </a:tblGrid>
              <a:tr h="370840">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t(s)</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3.86</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4.20</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4.54</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4.88</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5.24</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5.58</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r>
              <a:tr h="370840">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1400" b="0" baseline="-25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L</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0.848</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0.872</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0.882</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0.881</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0.885</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0.894</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r>
              <a:tr h="370840">
                <a:tc>
                  <a:txBody>
                    <a:bodyPr/>
                    <a:lstStyle/>
                    <a:p>
                      <a:pPr algn="ct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1400" b="0" baseline="-250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L</a:t>
                      </a: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b="0" dirty="0" err="1">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mN</a:t>
                      </a:r>
                      <a:r>
                        <a:rPr lang="en-US" altLang="zh-CN"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1400" b="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42.42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43.62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44.10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44.05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44.24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c>
                  <a:txBody>
                    <a:bodyPr/>
                    <a:lstStyle/>
                    <a:p>
                      <a:pPr marL="0" algn="ctr" defTabSz="914400" rtl="0" eaLnBrk="1" fontAlgn="b" latinLnBrk="0" hangingPunct="1"/>
                      <a:r>
                        <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44.71 </a:t>
                      </a:r>
                      <a:endParaRPr lang="en-US" altLang="zh-CN" sz="1400" b="0" kern="12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a:txBody>
                  <a:tcPr marL="6350" marR="6350" marT="6350" marB="0" anchor="ctr">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tcPr>
                </a:tc>
              </a:tr>
            </a:tbl>
          </a:graphicData>
        </a:graphic>
      </p:graphicFrame>
      <p:sp>
        <p:nvSpPr>
          <p:cNvPr id="6" name="文本框 5"/>
          <p:cNvSpPr txBox="1"/>
          <p:nvPr/>
        </p:nvSpPr>
        <p:spPr>
          <a:xfrm>
            <a:off x="728351" y="4121647"/>
            <a:ext cx="2304256" cy="321766"/>
          </a:xfrm>
          <a:prstGeom prst="rect">
            <a:avLst/>
          </a:prstGeom>
          <a:noFill/>
        </p:spPr>
        <p:txBody>
          <a:bodyPr wrap="square" rtlCol="0">
            <a:spAutoFit/>
          </a:bodyPr>
          <a:lstStyle/>
          <a:p>
            <a:r>
              <a:rPr lang="zh-CN" altLang="en-US" sz="17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选取的</a:t>
            </a:r>
            <a:r>
              <a:rPr lang="en-US" altLang="zh-CN" sz="17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6</a:t>
            </a:r>
            <a:r>
              <a:rPr lang="zh-CN" altLang="en-US" sz="17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个峰值坐标</a:t>
            </a:r>
            <a:endParaRPr lang="zh-CN" altLang="en-US" sz="1700" dirty="0">
              <a:solidFill>
                <a:srgbClr val="0000FF"/>
              </a:solidFill>
              <a:latin typeface="Times New Roman" panose="02020603050405020304" pitchFamily="18" charset="0"/>
              <a:ea typeface="华文中宋"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文本框 9"/>
              <p:cNvSpPr txBox="1"/>
              <p:nvPr/>
            </p:nvSpPr>
            <p:spPr>
              <a:xfrm>
                <a:off x="728351" y="4491733"/>
                <a:ext cx="5130734" cy="1579407"/>
              </a:xfrm>
              <a:prstGeom prst="rect">
                <a:avLst/>
              </a:prstGeom>
              <a:noFill/>
            </p:spPr>
            <p:txBody>
              <a:bodyPr wrap="square" rtlCol="0">
                <a:spAutoFit/>
              </a:bodyPr>
              <a:lstStyle/>
              <a:p>
                <a:r>
                  <a:rPr lang="zh-CN" altLang="en-US"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rPr>
                  <a:t>用逐差法计算振动周期：</a:t>
                </a:r>
                <a:endParaRPr lang="en-US" altLang="zh-CN"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rPr>
                  <a:t>            </a:t>
                </a:r>
                <a14:m>
                  <m:oMath xmlns:m="http://schemas.openxmlformats.org/officeDocument/2006/math">
                    <m:r>
                      <a:rPr lang="en-US" altLang="zh-CN" b="1" i="1" smtClean="0">
                        <a:solidFill>
                          <a:srgbClr val="7030A0"/>
                        </a:solidFill>
                        <a:latin typeface="Cambria Math" panose="02040503050406030204" pitchFamily="18" charset="0"/>
                      </a:rPr>
                      <m:t>𝑻</m:t>
                    </m:r>
                    <m:r>
                      <a:rPr lang="en-US" altLang="zh-CN" b="1" i="1" smtClean="0">
                        <a:solidFill>
                          <a:srgbClr val="7030A0"/>
                        </a:solidFill>
                        <a:latin typeface="Cambria Math" panose="02040503050406030204" pitchFamily="18" charset="0"/>
                      </a:rPr>
                      <m:t>=</m:t>
                    </m:r>
                    <m:f>
                      <m:fPr>
                        <m:ctrlPr>
                          <a:rPr lang="en-US" altLang="zh-CN" b="1" i="1">
                            <a:solidFill>
                              <a:srgbClr val="7030A0"/>
                            </a:solidFill>
                            <a:latin typeface="Cambria Math" panose="02040503050406030204" pitchFamily="18" charset="0"/>
                          </a:rPr>
                        </m:ctrlPr>
                      </m:fPr>
                      <m:num>
                        <m:d>
                          <m:dPr>
                            <m:ctrlPr>
                              <a:rPr lang="en-US" altLang="zh-CN" b="1" i="1">
                                <a:solidFill>
                                  <a:srgbClr val="7030A0"/>
                                </a:solidFill>
                                <a:latin typeface="Cambria Math" panose="02040503050406030204" pitchFamily="18" charset="0"/>
                              </a:rPr>
                            </m:ctrlPr>
                          </m:dPr>
                          <m:e>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𝟒</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𝟓</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𝟔</m:t>
                                </m:r>
                              </m:sub>
                            </m:sSub>
                          </m:e>
                        </m:d>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𝟏</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𝟐</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𝒕</m:t>
                            </m:r>
                          </m:e>
                          <m:sub>
                            <m:r>
                              <a:rPr lang="en-US" altLang="zh-CN" b="1" i="1" smtClean="0">
                                <a:solidFill>
                                  <a:srgbClr val="7030A0"/>
                                </a:solidFill>
                                <a:latin typeface="Cambria Math" panose="02040503050406030204" pitchFamily="18" charset="0"/>
                              </a:rPr>
                              <m:t>𝟑</m:t>
                            </m:r>
                          </m:sub>
                        </m:sSub>
                        <m:r>
                          <a:rPr lang="en-US" altLang="zh-CN" b="1" i="1" smtClean="0">
                            <a:solidFill>
                              <a:srgbClr val="7030A0"/>
                            </a:solidFill>
                            <a:latin typeface="Cambria Math" panose="02040503050406030204" pitchFamily="18" charset="0"/>
                          </a:rPr>
                          <m:t>)</m:t>
                        </m:r>
                      </m:num>
                      <m:den>
                        <m:r>
                          <a:rPr lang="en-US" altLang="zh-CN" b="1" i="1" smtClean="0">
                            <a:solidFill>
                              <a:srgbClr val="7030A0"/>
                            </a:solidFill>
                            <a:latin typeface="Cambria Math" panose="02040503050406030204" pitchFamily="18" charset="0"/>
                          </a:rPr>
                          <m:t>𝟑</m:t>
                        </m:r>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𝟑</m:t>
                        </m:r>
                      </m:den>
                    </m:f>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𝟎</m:t>
                    </m:r>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𝟑𝟒</m:t>
                    </m:r>
                    <m:r>
                      <a:rPr lang="en-US" altLang="zh-CN" b="1" i="1" smtClean="0">
                        <a:solidFill>
                          <a:srgbClr val="7030A0"/>
                        </a:solidFill>
                        <a:latin typeface="Cambria Math" panose="02040503050406030204" pitchFamily="18" charset="0"/>
                        <a:ea typeface="Cambria Math" panose="02040503050406030204" pitchFamily="18" charset="0"/>
                      </a:rPr>
                      <m:t>𝒔</m:t>
                    </m:r>
                  </m:oMath>
                </a14:m>
                <a:endParaRPr lang="zh-CN" altLang="en-US"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rPr>
                  <a:t>振动频率为：</a:t>
                </a:r>
                <a14:m>
                  <m:oMath xmlns:m="http://schemas.openxmlformats.org/officeDocument/2006/math">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f>
                      <m:fPr>
                        <m:ctrlPr>
                          <a:rPr lang="en-US" altLang="zh-CN" b="1" i="1" smtClean="0">
                            <a:solidFill>
                              <a:srgbClr val="7030A0"/>
                            </a:solidFill>
                            <a:latin typeface="Cambria Math" panose="02040503050406030204" pitchFamily="18" charset="0"/>
                          </a:rPr>
                        </m:ctrlPr>
                      </m:fPr>
                      <m:num>
                        <m:r>
                          <a:rPr lang="en-US" altLang="zh-CN" b="1" i="1" smtClean="0">
                            <a:solidFill>
                              <a:srgbClr val="7030A0"/>
                            </a:solidFill>
                            <a:latin typeface="Cambria Math" panose="02040503050406030204" pitchFamily="18" charset="0"/>
                          </a:rPr>
                          <m:t>𝟏</m:t>
                        </m:r>
                      </m:num>
                      <m:den>
                        <m:r>
                          <a:rPr lang="en-US" altLang="zh-CN" b="1" i="1" smtClean="0">
                            <a:solidFill>
                              <a:srgbClr val="7030A0"/>
                            </a:solidFill>
                            <a:latin typeface="Cambria Math" panose="02040503050406030204" pitchFamily="18" charset="0"/>
                          </a:rPr>
                          <m:t>𝑻</m:t>
                        </m:r>
                      </m:den>
                    </m:f>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𝟐</m:t>
                    </m:r>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𝟗𝟒</m:t>
                    </m:r>
                    <m:r>
                      <a:rPr lang="en-US" altLang="zh-CN" b="1" i="1" smtClean="0">
                        <a:solidFill>
                          <a:srgbClr val="7030A0"/>
                        </a:solidFill>
                        <a:latin typeface="Cambria Math" panose="02040503050406030204" pitchFamily="18" charset="0"/>
                        <a:ea typeface="Cambria Math" panose="02040503050406030204" pitchFamily="18" charset="0"/>
                      </a:rPr>
                      <m:t>𝑯𝒛</m:t>
                    </m:r>
                  </m:oMath>
                </a14:m>
                <a:endParaRPr lang="en-US" altLang="zh-CN"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rPr>
                  <a:t>升力峰值：</a:t>
                </a:r>
                <a14:m>
                  <m:oMath xmlns:m="http://schemas.openxmlformats.org/officeDocument/2006/math">
                    <m:sSub>
                      <m:sSubPr>
                        <m:ctrlPr>
                          <a:rPr lang="en-US" altLang="zh-CN" b="1" i="1" smtClean="0">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𝑭</m:t>
                        </m:r>
                      </m:e>
                      <m:sub>
                        <m:r>
                          <a:rPr lang="en-US" altLang="zh-CN" b="1" i="1" smtClean="0">
                            <a:solidFill>
                              <a:srgbClr val="7030A0"/>
                            </a:solidFill>
                            <a:latin typeface="Cambria Math" panose="02040503050406030204" pitchFamily="18" charset="0"/>
                          </a:rPr>
                          <m:t>𝑳</m:t>
                        </m:r>
                      </m:sub>
                    </m:sSub>
                    <m:r>
                      <a:rPr lang="en-US" altLang="zh-CN" b="1" i="1">
                        <a:solidFill>
                          <a:srgbClr val="7030A0"/>
                        </a:solidFill>
                        <a:latin typeface="Cambria Math" panose="02040503050406030204" pitchFamily="18" charset="0"/>
                      </a:rPr>
                      <m:t>=</m:t>
                    </m:r>
                    <m:f>
                      <m:fPr>
                        <m:ctrlPr>
                          <a:rPr lang="en-US" altLang="zh-CN" b="1" i="1">
                            <a:solidFill>
                              <a:srgbClr val="7030A0"/>
                            </a:solidFill>
                            <a:latin typeface="Cambria Math" panose="02040503050406030204" pitchFamily="18" charset="0"/>
                          </a:rPr>
                        </m:ctrlPr>
                      </m:fPr>
                      <m:num>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𝟏</m:t>
                            </m:r>
                          </m:sub>
                        </m:sSub>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𝟑</m:t>
                            </m:r>
                          </m:sub>
                        </m:sSub>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𝟒</m:t>
                            </m:r>
                          </m:sub>
                        </m:sSub>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𝟓</m:t>
                            </m:r>
                          </m:sub>
                        </m:sSub>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𝑭</m:t>
                            </m:r>
                          </m:e>
                          <m:sub>
                            <m:r>
                              <a:rPr lang="en-US" altLang="zh-CN" b="1" i="1">
                                <a:solidFill>
                                  <a:srgbClr val="7030A0"/>
                                </a:solidFill>
                                <a:latin typeface="Cambria Math" panose="02040503050406030204" pitchFamily="18" charset="0"/>
                              </a:rPr>
                              <m:t>𝟔</m:t>
                            </m:r>
                          </m:sub>
                        </m:sSub>
                      </m:num>
                      <m:den>
                        <m:r>
                          <a:rPr lang="en-US" altLang="zh-CN" b="1" i="1" smtClean="0">
                            <a:solidFill>
                              <a:srgbClr val="7030A0"/>
                            </a:solidFill>
                            <a:latin typeface="Cambria Math" panose="02040503050406030204" pitchFamily="18" charset="0"/>
                          </a:rPr>
                          <m:t>𝟔</m:t>
                        </m:r>
                      </m:den>
                    </m:f>
                    <m:r>
                      <a:rPr lang="en-US" altLang="zh-CN" b="1" i="1">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𝟒𝟑</m:t>
                    </m:r>
                    <m:r>
                      <a:rPr lang="en-US" altLang="zh-CN" b="1" i="1" smtClean="0">
                        <a:solidFill>
                          <a:srgbClr val="7030A0"/>
                        </a:solidFill>
                        <a:latin typeface="Cambria Math" panose="02040503050406030204" pitchFamily="18" charset="0"/>
                        <a:ea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𝟖</m:t>
                    </m:r>
                    <m:r>
                      <a:rPr lang="en-US" altLang="zh-CN" b="1" i="1" smtClean="0">
                        <a:solidFill>
                          <a:srgbClr val="7030A0"/>
                        </a:solidFill>
                        <a:latin typeface="Cambria Math" panose="02040503050406030204" pitchFamily="18" charset="0"/>
                        <a:ea typeface="Cambria Math" panose="02040503050406030204" pitchFamily="18" charset="0"/>
                      </a:rPr>
                      <m:t>𝒎𝑵</m:t>
                    </m:r>
                  </m:oMath>
                </a14:m>
                <a:endParaRPr lang="zh-CN" altLang="en-US" b="1" dirty="0">
                  <a:solidFill>
                    <a:srgbClr val="7030A0"/>
                  </a:solidFill>
                  <a:latin typeface="Times New Roman" panose="02020603050405020304" pitchFamily="18" charset="0"/>
                  <a:ea typeface="华文中宋" panose="02010600040101010101" pitchFamily="2" charset="-122"/>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728351" y="4491733"/>
                <a:ext cx="5130734" cy="1579407"/>
              </a:xfrm>
              <a:prstGeom prst="rect">
                <a:avLst/>
              </a:prstGeom>
              <a:blipFill rotWithShape="1">
                <a:blip r:embed="rId1"/>
                <a:stretch>
                  <a:fillRect t="-24" r="11" b="34"/>
                </a:stretch>
              </a:blipFill>
            </p:spPr>
            <p:txBody>
              <a:bodyPr/>
              <a:lstStyle/>
              <a:p>
                <a:r>
                  <a:rPr lang="zh-CN" altLang="en-US">
                    <a:noFill/>
                  </a:rPr>
                  <a:t> </a:t>
                </a:r>
              </a:p>
            </p:txBody>
          </p:sp>
        </mc:Fallback>
      </mc:AlternateContent>
      <p:sp>
        <p:nvSpPr>
          <p:cNvPr id="11" name="Rectangle 5"/>
          <p:cNvSpPr>
            <a:spLocks noChangeArrowheads="1"/>
          </p:cNvSpPr>
          <p:nvPr/>
        </p:nvSpPr>
        <p:spPr bwMode="auto">
          <a:xfrm>
            <a:off x="353359" y="116632"/>
            <a:ext cx="6899646"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5.4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计算振动频率和升力</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矩形 7"/>
              <p:cNvSpPr/>
              <p:nvPr/>
            </p:nvSpPr>
            <p:spPr>
              <a:xfrm>
                <a:off x="353359" y="804080"/>
                <a:ext cx="7200800" cy="1990288"/>
              </a:xfrm>
              <a:prstGeom prst="rect">
                <a:avLst/>
              </a:prstGeom>
            </p:spPr>
            <p:txBody>
              <a:bodyPr wrap="square">
                <a:spAutoFit/>
              </a:bodyPr>
              <a:lstStyle/>
              <a:p>
                <a:pPr>
                  <a:spcAft>
                    <a:spcPts val="400"/>
                  </a:spcAft>
                </a:pPr>
                <a:r>
                  <a:rPr lang="zh-CN" altLang="en-US"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根据升力系数峰值估算振动频率和升力大小：</a:t>
                </a:r>
                <a:endParaRPr lang="en-US" altLang="zh-CN"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选取升力系数</a:t>
                </a:r>
                <a:r>
                  <a:rPr lang="en-US" altLang="zh-CN" b="1" dirty="0">
                    <a:solidFill>
                      <a:srgbClr val="000066"/>
                    </a:solidFill>
                    <a:latin typeface="华文中宋" panose="02010600040101010101" pitchFamily="2" charset="-122"/>
                    <a:ea typeface="华文中宋" panose="02010600040101010101" pitchFamily="2" charset="-122"/>
                  </a:rPr>
                  <a:t>6</a:t>
                </a:r>
                <a:r>
                  <a:rPr lang="zh-CN" altLang="en-US" b="1" dirty="0">
                    <a:solidFill>
                      <a:srgbClr val="000066"/>
                    </a:solidFill>
                    <a:latin typeface="华文中宋" panose="02010600040101010101" pitchFamily="2" charset="-122"/>
                    <a:ea typeface="华文中宋" panose="02010600040101010101" pitchFamily="2" charset="-122"/>
                  </a:rPr>
                  <a:t>个峰值或谷值（选</a:t>
                </a:r>
                <a:r>
                  <a:rPr lang="en-US" altLang="zh-CN" b="1" dirty="0">
                    <a:solidFill>
                      <a:srgbClr val="000066"/>
                    </a:solidFill>
                    <a:latin typeface="华文中宋" panose="02010600040101010101" pitchFamily="2" charset="-122"/>
                    <a:ea typeface="华文中宋" panose="02010600040101010101" pitchFamily="2" charset="-122"/>
                  </a:rPr>
                  <a:t>3.5s</a:t>
                </a:r>
                <a:r>
                  <a:rPr lang="zh-CN" altLang="en-US" b="1" dirty="0">
                    <a:solidFill>
                      <a:srgbClr val="000066"/>
                    </a:solidFill>
                    <a:latin typeface="华文中宋" panose="02010600040101010101" pitchFamily="2" charset="-122"/>
                    <a:ea typeface="华文中宋" panose="02010600040101010101" pitchFamily="2" charset="-122"/>
                  </a:rPr>
                  <a:t>之后的点）</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每两个相邻峰（或谷）之间的时间差近似为一个周期，用逐差法计算振动的周期；</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根据周期计算卡门涡街的振动频率；</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lgn="just">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假设圆柱长度为</a:t>
                </a:r>
                <a14:m>
                  <m:oMath xmlns:m="http://schemas.openxmlformats.org/officeDocument/2006/math">
                    <m:r>
                      <a:rPr lang="en-US" altLang="zh-CN" b="1" i="1" smtClean="0">
                        <a:solidFill>
                          <a:srgbClr val="000066"/>
                        </a:solidFill>
                        <a:latin typeface="Cambria Math" panose="02040503050406030204" pitchFamily="18" charset="0"/>
                        <a:ea typeface="华文中宋" panose="02010600040101010101" pitchFamily="2" charset="-122"/>
                        <a:sym typeface="Wingdings" panose="05000000000000000000" pitchFamily="2" charset="2"/>
                      </a:rPr>
                      <m:t>𝟏</m:t>
                    </m:r>
                    <m:r>
                      <a:rPr lang="en-US" altLang="zh-CN" b="1" i="1" smtClean="0">
                        <a:solidFill>
                          <a:srgbClr val="000066"/>
                        </a:solidFill>
                        <a:latin typeface="Cambria Math" panose="02040503050406030204" pitchFamily="18" charset="0"/>
                        <a:ea typeface="华文中宋" panose="02010600040101010101" pitchFamily="2" charset="-122"/>
                        <a:sym typeface="Wingdings" panose="05000000000000000000" pitchFamily="2" charset="2"/>
                      </a:rPr>
                      <m:t>𝒎</m:t>
                    </m:r>
                  </m:oMath>
                </a14:m>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，根据升力系数定义，计算升力的峰值。</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p:txBody>
          </p:sp>
        </mc:Choice>
        <mc:Fallback>
          <p:sp>
            <p:nvSpPr>
              <p:cNvPr id="8" name="矩形 7"/>
              <p:cNvSpPr>
                <a:spLocks noRot="1" noChangeAspect="1" noMove="1" noResize="1" noEditPoints="1" noAdjustHandles="1" noChangeArrowheads="1" noChangeShapeType="1" noTextEdit="1"/>
              </p:cNvSpPr>
              <p:nvPr/>
            </p:nvSpPr>
            <p:spPr>
              <a:xfrm>
                <a:off x="353359" y="804080"/>
                <a:ext cx="7200800" cy="1990288"/>
              </a:xfrm>
              <a:prstGeom prst="rect">
                <a:avLst/>
              </a:prstGeom>
              <a:blipFill rotWithShape="1">
                <a:blip r:embed="rId2"/>
                <a:stretch>
                  <a:fillRect l="-4" t="-9" r="3"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728351" y="6021288"/>
                <a:ext cx="5076066" cy="677108"/>
              </a:xfrm>
              <a:prstGeom prst="rect">
                <a:avLst/>
              </a:prstGeom>
              <a:solidFill>
                <a:schemeClr val="bg1"/>
              </a:solidFill>
              <a:ln>
                <a:solidFill>
                  <a:srgbClr val="000000"/>
                </a:solidFill>
              </a:ln>
            </p:spPr>
            <p:txBody>
              <a:bodyPr wrap="square" rtlCol="0">
                <a:spAutoFit/>
              </a:bodyPr>
              <a:lstStyle/>
              <a:p>
                <a:r>
                  <a:rPr lang="zh-CN" altLang="en-US" sz="1900" b="1" dirty="0">
                    <a:solidFill>
                      <a:srgbClr val="0E302F"/>
                    </a:solidFill>
                    <a:latin typeface="华文中宋" panose="02010600040101010101" pitchFamily="2" charset="-122"/>
                    <a:ea typeface="华文中宋" panose="02010600040101010101" pitchFamily="2" charset="-122"/>
                  </a:rPr>
                  <a:t>圆柱体在竖直方向受卡门涡街影响的升力峰值约为</a:t>
                </a:r>
                <a14:m>
                  <m:oMath xmlns:m="http://schemas.openxmlformats.org/officeDocument/2006/math">
                    <m:r>
                      <a:rPr lang="en-US" altLang="zh-CN" sz="1900" b="1" i="1">
                        <a:solidFill>
                          <a:srgbClr val="0E302F"/>
                        </a:solidFill>
                        <a:latin typeface="Cambria Math" panose="02040503050406030204" pitchFamily="18" charset="0"/>
                        <a:ea typeface="Cambria Math" panose="02040503050406030204" pitchFamily="18" charset="0"/>
                      </a:rPr>
                      <m:t>𝟒𝟑</m:t>
                    </m:r>
                    <m:r>
                      <a:rPr lang="en-US" altLang="zh-CN" sz="1900" b="1" i="1">
                        <a:solidFill>
                          <a:srgbClr val="0E302F"/>
                        </a:solidFill>
                        <a:latin typeface="Cambria Math" panose="02040503050406030204" pitchFamily="18" charset="0"/>
                        <a:ea typeface="Cambria Math" panose="02040503050406030204" pitchFamily="18" charset="0"/>
                      </a:rPr>
                      <m:t>.</m:t>
                    </m:r>
                    <m:r>
                      <a:rPr lang="en-US" altLang="zh-CN" sz="1900" b="1" i="1">
                        <a:solidFill>
                          <a:srgbClr val="0E302F"/>
                        </a:solidFill>
                        <a:latin typeface="Cambria Math" panose="02040503050406030204" pitchFamily="18" charset="0"/>
                        <a:ea typeface="Cambria Math" panose="02040503050406030204" pitchFamily="18" charset="0"/>
                      </a:rPr>
                      <m:t>𝟖𝟔</m:t>
                    </m:r>
                    <m:r>
                      <a:rPr lang="en-US" altLang="zh-CN" sz="1900" b="1" i="1">
                        <a:solidFill>
                          <a:srgbClr val="0E302F"/>
                        </a:solidFill>
                        <a:latin typeface="Cambria Math" panose="02040503050406030204" pitchFamily="18" charset="0"/>
                        <a:ea typeface="Cambria Math" panose="02040503050406030204" pitchFamily="18" charset="0"/>
                      </a:rPr>
                      <m:t>𝒎𝑵</m:t>
                    </m:r>
                  </m:oMath>
                </a14:m>
                <a:r>
                  <a:rPr lang="zh-CN" altLang="en-US" sz="1900" b="1" dirty="0">
                    <a:solidFill>
                      <a:srgbClr val="0E302F"/>
                    </a:solidFill>
                    <a:latin typeface="华文中宋" panose="02010600040101010101" pitchFamily="2" charset="-122"/>
                    <a:ea typeface="华文中宋" panose="02010600040101010101" pitchFamily="2" charset="-122"/>
                  </a:rPr>
                  <a:t>，振动频率约为</a:t>
                </a:r>
                <a14:m>
                  <m:oMath xmlns:m="http://schemas.openxmlformats.org/officeDocument/2006/math">
                    <m:r>
                      <a:rPr lang="en-US" altLang="zh-CN" sz="1900" b="1" i="1">
                        <a:solidFill>
                          <a:srgbClr val="0E302F"/>
                        </a:solidFill>
                        <a:latin typeface="Cambria Math" panose="02040503050406030204" pitchFamily="18" charset="0"/>
                        <a:ea typeface="Cambria Math" panose="02040503050406030204" pitchFamily="18" charset="0"/>
                      </a:rPr>
                      <m:t>𝟐</m:t>
                    </m:r>
                    <m:r>
                      <a:rPr lang="en-US" altLang="zh-CN" sz="1900" b="1" i="1">
                        <a:solidFill>
                          <a:srgbClr val="0E302F"/>
                        </a:solidFill>
                        <a:latin typeface="Cambria Math" panose="02040503050406030204" pitchFamily="18" charset="0"/>
                        <a:ea typeface="Cambria Math" panose="02040503050406030204" pitchFamily="18" charset="0"/>
                      </a:rPr>
                      <m:t>.</m:t>
                    </m:r>
                    <m:r>
                      <a:rPr lang="en-US" altLang="zh-CN" sz="1900" b="1" i="1">
                        <a:solidFill>
                          <a:srgbClr val="0E302F"/>
                        </a:solidFill>
                        <a:latin typeface="Cambria Math" panose="02040503050406030204" pitchFamily="18" charset="0"/>
                        <a:ea typeface="Cambria Math" panose="02040503050406030204" pitchFamily="18" charset="0"/>
                      </a:rPr>
                      <m:t>𝟗𝟒</m:t>
                    </m:r>
                    <m:r>
                      <a:rPr lang="en-US" altLang="zh-CN" sz="1900" b="1" i="1">
                        <a:solidFill>
                          <a:srgbClr val="0E302F"/>
                        </a:solidFill>
                        <a:latin typeface="Cambria Math" panose="02040503050406030204" pitchFamily="18" charset="0"/>
                        <a:ea typeface="Cambria Math" panose="02040503050406030204" pitchFamily="18" charset="0"/>
                      </a:rPr>
                      <m:t>𝑯𝒛</m:t>
                    </m:r>
                  </m:oMath>
                </a14:m>
                <a:r>
                  <a:rPr lang="zh-CN" altLang="en-US" sz="1900" b="1" dirty="0">
                    <a:solidFill>
                      <a:srgbClr val="0E302F"/>
                    </a:solidFill>
                    <a:latin typeface="华文中宋" panose="02010600040101010101" pitchFamily="2" charset="-122"/>
                    <a:ea typeface="华文中宋" panose="02010600040101010101" pitchFamily="2" charset="-122"/>
                  </a:rPr>
                  <a:t>。</a:t>
                </a:r>
                <a:endParaRPr lang="zh-CN" altLang="en-US" sz="1900" b="1" dirty="0">
                  <a:solidFill>
                    <a:srgbClr val="0E302F"/>
                  </a:solidFill>
                  <a:latin typeface="华文中宋" panose="02010600040101010101" pitchFamily="2" charset="-122"/>
                  <a:ea typeface="华文中宋" panose="0201060004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728351" y="6021288"/>
                <a:ext cx="5076066" cy="677108"/>
              </a:xfrm>
              <a:prstGeom prst="rect">
                <a:avLst/>
              </a:prstGeom>
              <a:blipFill rotWithShape="1">
                <a:blip r:embed="rId3"/>
                <a:stretch>
                  <a:fillRect l="-100" t="-782" r="-90" b="-689"/>
                </a:stretch>
              </a:blipFill>
              <a:ln>
                <a:solidFill>
                  <a:srgbClr val="000000"/>
                </a:solidFill>
              </a:ln>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5364088" y="2898736"/>
            <a:ext cx="3487074" cy="2445821"/>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53359" y="116632"/>
            <a:ext cx="5822428" cy="646331"/>
          </a:xfrm>
          <a:prstGeom prst="rect">
            <a:avLst/>
          </a:prstGeom>
          <a:noFill/>
          <a:ln w="9525" algn="ctr">
            <a:noFill/>
            <a:miter lim="800000"/>
          </a:ln>
          <a:effectLst/>
        </p:spPr>
        <p:txBody>
          <a:bodyPr wrap="none">
            <a:spAutoFit/>
          </a:bodyPr>
          <a:lstStyle/>
          <a:p>
            <a:pPr eaLnBrk="1" hangingPunct="1"/>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5.5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计算曳力系数</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539552" y="868964"/>
            <a:ext cx="7776864" cy="3580467"/>
          </a:xfrm>
          <a:prstGeom prst="rect">
            <a:avLst/>
          </a:prstGeom>
        </p:spPr>
        <p:txBody>
          <a:bodyPr wrap="square">
            <a:spAutoFit/>
          </a:bodyPr>
          <a:lstStyle/>
          <a:p>
            <a:pPr>
              <a:spcAft>
                <a:spcPts val="400"/>
              </a:spcAft>
            </a:pPr>
            <a:r>
              <a:rPr lang="zh-CN" altLang="en-US"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计算曳力系数步骤：</a:t>
            </a:r>
            <a:endParaRPr lang="en-US" altLang="zh-CN"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rPr>
              <a:t>在上面的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主屏幕</a:t>
            </a:r>
            <a:r>
              <a:rPr lang="zh-CN" altLang="en-US" b="1" dirty="0">
                <a:solidFill>
                  <a:srgbClr val="000066"/>
                </a:solidFill>
                <a:latin typeface="华文中宋" panose="02010600040101010101" pitchFamily="2" charset="-122"/>
                <a:ea typeface="华文中宋" panose="02010600040101010101" pitchFamily="2" charset="-122"/>
              </a:rPr>
              <a:t>工具栏中单击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添加绘图组</a:t>
            </a:r>
            <a:r>
              <a:rPr lang="zh-CN" altLang="en-US" b="1" dirty="0">
                <a:solidFill>
                  <a:srgbClr val="000066"/>
                </a:solidFill>
                <a:latin typeface="华文中宋" panose="02010600040101010101" pitchFamily="2" charset="-122"/>
                <a:ea typeface="华文中宋" panose="02010600040101010101" pitchFamily="2" charset="-122"/>
              </a:rPr>
              <a:t>，然后选择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在上一步产生的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一维绘图组</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4</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设置</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窗口中，定位到</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数据</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栏，从</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数据集</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列表中选择</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积分</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1</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右键单击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一维绘图组</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4</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，并点击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点结果图</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点结果图</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的</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设置</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窗口中，定位到</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y</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数据</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栏；</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spcAft>
                <a:spcPts val="400"/>
              </a:spcAft>
              <a:buFont typeface="+mj-lt"/>
              <a:buAutoNum type="arabicPeriod"/>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sym typeface="Wingdings" panose="05000000000000000000" pitchFamily="2" charset="2"/>
              </a:rPr>
              <a:t>表达式</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文本框中输入曳力系数的表达式：</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431800">
              <a:spcAft>
                <a:spcPts val="400"/>
              </a:spcAft>
            </a:pPr>
            <a:r>
              <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      </a:t>
            </a:r>
            <a:r>
              <a:rPr lang="pt-BR" altLang="zh-CN" b="1" dirty="0">
                <a:solidFill>
                  <a:srgbClr val="000066"/>
                </a:solidFill>
                <a:highlight>
                  <a:srgbClr val="00FF00"/>
                </a:highlight>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(-reacf(u)[N]*2/(spf.rho*U_mean^2*(2*R)[m^2]))[1/m]</a:t>
            </a:r>
            <a:r>
              <a:rPr lang="zh-CN" altLang="en-US"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a:t>
            </a:r>
            <a:endParaRPr lang="en-US" altLang="zh-CN"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endParaRPr>
          </a:p>
          <a:p>
            <a:pPr marL="828040" indent="-396240">
              <a:spcAft>
                <a:spcPts val="400"/>
              </a:spcAft>
              <a:buFont typeface="+mj-lt"/>
              <a:buAutoNum type="arabicPeriod" startAt="6"/>
            </a:pPr>
            <a:r>
              <a:rPr lang="zh-CN" altLang="en-US" b="1" dirty="0">
                <a:solidFill>
                  <a:srgbClr val="000066"/>
                </a:solidFill>
                <a:latin typeface="华文中宋" panose="02010600040101010101" pitchFamily="2" charset="-122"/>
                <a:ea typeface="华文中宋" panose="02010600040101010101" pitchFamily="2" charset="-122"/>
              </a:rPr>
              <a:t>选中</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描述</a:t>
            </a:r>
            <a:r>
              <a:rPr lang="zh-CN" altLang="en-US" b="1" dirty="0">
                <a:solidFill>
                  <a:srgbClr val="000066"/>
                </a:solidFill>
                <a:latin typeface="华文中宋" panose="02010600040101010101" pitchFamily="2" charset="-122"/>
                <a:ea typeface="华文中宋" panose="02010600040101010101" pitchFamily="2" charset="-122"/>
              </a:rPr>
              <a:t>复选框，在关联文本框里输入</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曳力系数</a:t>
            </a: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marL="828040" indent="-396240">
              <a:spcAft>
                <a:spcPts val="400"/>
              </a:spcAft>
              <a:buFont typeface="+mj-lt"/>
              <a:buAutoNum type="arabicPeriod" startAt="6"/>
            </a:pPr>
            <a:r>
              <a:rPr lang="zh-CN" altLang="en-US" b="1" dirty="0">
                <a:solidFill>
                  <a:srgbClr val="000066"/>
                </a:solidFill>
                <a:latin typeface="华文中宋" panose="02010600040101010101" pitchFamily="2" charset="-122"/>
                <a:ea typeface="华文中宋" panose="02010600040101010101" pitchFamily="2" charset="-122"/>
              </a:rPr>
              <a:t>在</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一维绘图组</a:t>
            </a:r>
            <a:r>
              <a:rPr lang="en-US" altLang="zh-CN" b="1" dirty="0">
                <a:solidFill>
                  <a:srgbClr val="000066"/>
                </a:solidFill>
                <a:highlight>
                  <a:srgbClr val="00FF00"/>
                </a:highlight>
                <a:latin typeface="华文中宋" panose="02010600040101010101" pitchFamily="2" charset="-122"/>
                <a:ea typeface="华文中宋" panose="02010600040101010101" pitchFamily="2" charset="-122"/>
              </a:rPr>
              <a:t>4</a:t>
            </a:r>
            <a:r>
              <a:rPr lang="zh-CN" altLang="en-US" b="1" dirty="0">
                <a:solidFill>
                  <a:srgbClr val="000066"/>
                </a:solidFill>
                <a:latin typeface="华文中宋" panose="02010600040101010101" pitchFamily="2" charset="-122"/>
                <a:ea typeface="华文中宋" panose="02010600040101010101" pitchFamily="2" charset="-122"/>
              </a:rPr>
              <a:t>工具栏中单击</a:t>
            </a:r>
            <a:r>
              <a:rPr lang="zh-CN" altLang="en-US" b="1" dirty="0">
                <a:solidFill>
                  <a:srgbClr val="000066"/>
                </a:solidFill>
                <a:highlight>
                  <a:srgbClr val="00FF00"/>
                </a:highlight>
                <a:latin typeface="华文中宋" panose="02010600040101010101" pitchFamily="2" charset="-122"/>
                <a:ea typeface="华文中宋" panose="02010600040101010101" pitchFamily="2" charset="-122"/>
              </a:rPr>
              <a:t>绘制</a:t>
            </a:r>
            <a:r>
              <a:rPr lang="zh-CN" altLang="en-US" b="1" dirty="0">
                <a:solidFill>
                  <a:srgbClr val="000066"/>
                </a:solidFill>
                <a:latin typeface="华文中宋" panose="02010600040101010101" pitchFamily="2" charset="-122"/>
                <a:ea typeface="华文中宋" panose="02010600040101010101" pitchFamily="2" charset="-122"/>
              </a:rPr>
              <a:t>，几秒钟后可看到曳力系数曲线。用同样的方法导出数据画图（如下图）。</a:t>
            </a:r>
            <a:endParaRPr lang="en-US" altLang="zh-CN" b="1" dirty="0">
              <a:solidFill>
                <a:srgbClr val="000066"/>
              </a:solidFill>
              <a:latin typeface="华文中宋" panose="02010600040101010101" pitchFamily="2" charset="-122"/>
              <a:ea typeface="华文中宋" panose="02010600040101010101" pitchFamily="2" charset="-122"/>
            </a:endParaRPr>
          </a:p>
        </p:txBody>
      </p:sp>
      <p:grpSp>
        <p:nvGrpSpPr>
          <p:cNvPr id="6" name="组合 5"/>
          <p:cNvGrpSpPr/>
          <p:nvPr/>
        </p:nvGrpSpPr>
        <p:grpSpPr>
          <a:xfrm>
            <a:off x="1788041" y="4522453"/>
            <a:ext cx="3709833" cy="2264097"/>
            <a:chOff x="2518351" y="4454443"/>
            <a:chExt cx="3709833" cy="2264097"/>
          </a:xfrm>
        </p:grpSpPr>
        <p:pic>
          <p:nvPicPr>
            <p:cNvPr id="3" name="图片 2"/>
            <p:cNvPicPr>
              <a:picLocks noChangeAspect="1"/>
            </p:cNvPicPr>
            <p:nvPr/>
          </p:nvPicPr>
          <p:blipFill>
            <a:blip r:embed="rId1"/>
            <a:stretch>
              <a:fillRect/>
            </a:stretch>
          </p:blipFill>
          <p:spPr>
            <a:xfrm>
              <a:off x="2518351" y="4454443"/>
              <a:ext cx="3709833" cy="2000660"/>
            </a:xfrm>
            <a:prstGeom prst="rect">
              <a:avLst/>
            </a:prstGeom>
          </p:spPr>
        </p:pic>
        <p:sp>
          <p:nvSpPr>
            <p:cNvPr id="5" name="文本框 4"/>
            <p:cNvSpPr txBox="1"/>
            <p:nvPr/>
          </p:nvSpPr>
          <p:spPr>
            <a:xfrm>
              <a:off x="3375900" y="6379986"/>
              <a:ext cx="2597600" cy="338554"/>
            </a:xfrm>
            <a:prstGeom prst="rect">
              <a:avLst/>
            </a:prstGeom>
            <a:noFill/>
          </p:spPr>
          <p:txBody>
            <a:bodyPr wrap="square" rtlCol="0">
              <a:spAutoFit/>
            </a:bodyPr>
            <a:lstStyle/>
            <a:p>
              <a:r>
                <a:rPr lang="zh-CN" altLang="en-US" sz="1600" b="1" dirty="0">
                  <a:solidFill>
                    <a:schemeClr val="bg1">
                      <a:lumMod val="50000"/>
                    </a:schemeClr>
                  </a:solidFill>
                  <a:latin typeface="Times New Roman" panose="02020603050405020304" pitchFamily="18" charset="0"/>
                  <a:ea typeface="华文中宋" panose="02010600040101010101" pitchFamily="2" charset="-122"/>
                  <a:cs typeface="Times New Roman" panose="02020603050405020304" pitchFamily="18" charset="0"/>
                </a:rPr>
                <a:t>曳力系数随随时间的变化</a:t>
              </a:r>
              <a:endParaRPr lang="zh-CN" altLang="en-US" sz="1600" b="1" dirty="0">
                <a:solidFill>
                  <a:schemeClr val="bg1">
                    <a:lumMod val="50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7" name="文本框 6"/>
          <p:cNvSpPr txBox="1"/>
          <p:nvPr/>
        </p:nvSpPr>
        <p:spPr>
          <a:xfrm>
            <a:off x="6134842" y="4634438"/>
            <a:ext cx="2208958" cy="923330"/>
          </a:xfrm>
          <a:prstGeom prst="rect">
            <a:avLst/>
          </a:prstGeom>
          <a:noFill/>
        </p:spPr>
        <p:txBody>
          <a:bodyPr wrap="square" rtlCol="0">
            <a:spAutoFit/>
          </a:bodyPr>
          <a:lstStyle/>
          <a:p>
            <a:r>
              <a:rPr lang="zh-CN" altLang="en-US" b="1" dirty="0">
                <a:solidFill>
                  <a:srgbClr val="7030A0"/>
                </a:solidFill>
              </a:rPr>
              <a:t>曳力系数刚开始逐渐增加，然后趋于一个稳定的值。</a:t>
            </a:r>
            <a:endParaRPr lang="zh-CN" altLang="en-US" b="1" dirty="0">
              <a:solidFill>
                <a:srgbClr val="7030A0"/>
              </a:solidFil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353359" y="116632"/>
            <a:ext cx="6899646" cy="646331"/>
          </a:xfrm>
          <a:prstGeom prst="rect">
            <a:avLst/>
          </a:prstGeom>
          <a:noFill/>
          <a:ln w="9525" algn="ctr">
            <a:noFill/>
            <a:miter lim="800000"/>
          </a:ln>
          <a:effectLst/>
        </p:spPr>
        <p:txBody>
          <a:bodyPr wrap="none">
            <a:spAutoFit/>
          </a:bodyPr>
          <a:lstStyle/>
          <a:p>
            <a:r>
              <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五  数据处理</a:t>
            </a:r>
            <a:r>
              <a:rPr lang="en-US" altLang="zh-CN" sz="3200" b="1" dirty="0">
                <a:solidFill>
                  <a:srgbClr val="FF0000"/>
                </a:solidFill>
                <a:latin typeface="华文中宋" panose="02010600040101010101" pitchFamily="2" charset="-122"/>
                <a:ea typeface="华文中宋" panose="02010600040101010101" pitchFamily="2" charset="-122"/>
              </a:rPr>
              <a:t>/</a:t>
            </a:r>
            <a:r>
              <a:rPr kumimoji="1" lang="en-US" altLang="zh-CN"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5.5 </a:t>
            </a:r>
            <a:r>
              <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计算曳力并比较结果</a:t>
            </a:r>
            <a:endParaRPr kumimoji="1" lang="zh-CN" altLang="en-US" sz="2800" b="1" dirty="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563285" y="836712"/>
                <a:ext cx="7200800" cy="3862596"/>
              </a:xfrm>
              <a:prstGeom prst="rect">
                <a:avLst/>
              </a:prstGeom>
            </p:spPr>
            <p:txBody>
              <a:bodyPr wrap="square">
                <a:spAutoFit/>
              </a:bodyPr>
              <a:lstStyle/>
              <a:p>
                <a:pPr>
                  <a:spcAft>
                    <a:spcPts val="400"/>
                  </a:spcAft>
                </a:pPr>
                <a:r>
                  <a:rPr lang="zh-CN" altLang="en-US"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根据曳力系数的稳定值估算曳力大小：</a:t>
                </a:r>
                <a:endParaRPr lang="en-US" altLang="zh-CN" sz="2000" b="1" dirty="0">
                  <a:ln w="0"/>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indent="457200" algn="just">
                  <a:spcAft>
                    <a:spcPts val="600"/>
                  </a:spcAft>
                </a:pPr>
                <a:r>
                  <a:rPr lang="zh-CN" altLang="en-US" b="1" dirty="0">
                    <a:solidFill>
                      <a:srgbClr val="000066"/>
                    </a:solidFill>
                    <a:latin typeface="华文中宋" panose="02010600040101010101" pitchFamily="2" charset="-122"/>
                    <a:ea typeface="华文中宋" panose="02010600040101010101" pitchFamily="2" charset="-122"/>
                  </a:rPr>
                  <a:t>由于曳力逐渐趋于一个稳定值，在稳定值区域选一个值（比如选</a:t>
                </a:r>
                <a:r>
                  <a:rPr lang="en-US" altLang="zh-CN" b="1" dirty="0">
                    <a:solidFill>
                      <a:srgbClr val="000066"/>
                    </a:solidFill>
                    <a:latin typeface="华文中宋" panose="02010600040101010101" pitchFamily="2" charset="-122"/>
                    <a:ea typeface="华文中宋" panose="02010600040101010101" pitchFamily="2" charset="-122"/>
                  </a:rPr>
                  <a:t>3.17</a:t>
                </a:r>
                <a:r>
                  <a:rPr lang="zh-CN" altLang="en-US" b="1" dirty="0">
                    <a:solidFill>
                      <a:srgbClr val="000066"/>
                    </a:solidFill>
                    <a:latin typeface="华文中宋" panose="02010600040101010101" pitchFamily="2" charset="-122"/>
                    <a:ea typeface="华文中宋" panose="02010600040101010101" pitchFamily="2" charset="-122"/>
                  </a:rPr>
                  <a:t>）用来估算曳力大小。假设金属柱长度为</a:t>
                </a:r>
                <a14:m>
                  <m:oMath xmlns:m="http://schemas.openxmlformats.org/officeDocument/2006/math">
                    <m:r>
                      <a:rPr lang="en-US" altLang="zh-CN" b="1" i="1">
                        <a:solidFill>
                          <a:srgbClr val="000066"/>
                        </a:solidFill>
                        <a:latin typeface="Cambria Math" panose="02040503050406030204" pitchFamily="18" charset="0"/>
                        <a:ea typeface="华文中宋" panose="02010600040101010101" pitchFamily="2" charset="-122"/>
                        <a:sym typeface="Wingdings" panose="05000000000000000000" pitchFamily="2" charset="2"/>
                      </a:rPr>
                      <m:t>𝟏</m:t>
                    </m:r>
                    <m:r>
                      <a:rPr lang="en-US" altLang="zh-CN" b="1" i="1">
                        <a:solidFill>
                          <a:srgbClr val="000066"/>
                        </a:solidFill>
                        <a:latin typeface="Cambria Math" panose="02040503050406030204" pitchFamily="18" charset="0"/>
                        <a:ea typeface="华文中宋" panose="02010600040101010101" pitchFamily="2" charset="-122"/>
                        <a:sym typeface="Wingdings" panose="05000000000000000000" pitchFamily="2" charset="2"/>
                      </a:rPr>
                      <m:t>𝒎</m:t>
                    </m:r>
                  </m:oMath>
                </a14:m>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，根据曳力系数的定义，可的曳力大小</a:t>
                </a:r>
                <a14:m>
                  <m:oMath xmlns:m="http://schemas.openxmlformats.org/officeDocument/2006/math">
                    <m:sSub>
                      <m:sSubPr>
                        <m:ctrlPr>
                          <a:rPr lang="en-US" altLang="zh-CN" b="1" i="1" smtClean="0">
                            <a:solidFill>
                              <a:srgbClr val="000066"/>
                            </a:solidFill>
                            <a:latin typeface="Cambria Math" panose="02040503050406030204" pitchFamily="18" charset="0"/>
                            <a:ea typeface="华文中宋" panose="02010600040101010101" pitchFamily="2" charset="-122"/>
                            <a:sym typeface="Wingdings" panose="05000000000000000000" pitchFamily="2" charset="2"/>
                          </a:rPr>
                        </m:ctrlPr>
                      </m:sSubPr>
                      <m:e>
                        <m:r>
                          <a:rPr lang="en-US" altLang="zh-CN" b="1" i="1" smtClean="0">
                            <a:solidFill>
                              <a:srgbClr val="000066"/>
                            </a:solidFill>
                            <a:latin typeface="Cambria Math" panose="02040503050406030204" pitchFamily="18" charset="0"/>
                            <a:ea typeface="华文中宋" panose="02010600040101010101" pitchFamily="2" charset="-122"/>
                            <a:sym typeface="Wingdings" panose="05000000000000000000" pitchFamily="2" charset="2"/>
                          </a:rPr>
                          <m:t>𝑭</m:t>
                        </m:r>
                      </m:e>
                      <m:sub>
                        <m:r>
                          <a:rPr lang="en-US" altLang="zh-CN" b="1" i="1" smtClean="0">
                            <a:solidFill>
                              <a:srgbClr val="000066"/>
                            </a:solidFill>
                            <a:latin typeface="Cambria Math" panose="02040503050406030204" pitchFamily="18" charset="0"/>
                            <a:ea typeface="华文中宋" panose="02010600040101010101" pitchFamily="2" charset="-122"/>
                            <a:sym typeface="Wingdings" panose="05000000000000000000" pitchFamily="2" charset="2"/>
                          </a:rPr>
                          <m:t>𝑫</m:t>
                        </m:r>
                      </m:sub>
                    </m:sSub>
                    <m:r>
                      <a:rPr lang="en-US" altLang="zh-CN" b="1" i="1" smtClean="0">
                        <a:solidFill>
                          <a:srgbClr val="000066"/>
                        </a:solidFill>
                        <a:latin typeface="Cambria Math" panose="02040503050406030204" pitchFamily="18" charset="0"/>
                        <a:ea typeface="Cambria Math" panose="02040503050406030204" pitchFamily="18" charset="0"/>
                        <a:sym typeface="Wingdings" panose="05000000000000000000" pitchFamily="2" charset="2"/>
                      </a:rPr>
                      <m:t>≈</m:t>
                    </m:r>
                    <m:r>
                      <a:rPr lang="en-US" altLang="zh-CN" b="1" i="1" smtClean="0">
                        <a:solidFill>
                          <a:srgbClr val="000066"/>
                        </a:solidFill>
                        <a:latin typeface="Cambria Math" panose="02040503050406030204" pitchFamily="18" charset="0"/>
                        <a:ea typeface="Cambria Math" panose="02040503050406030204" pitchFamily="18" charset="0"/>
                        <a:sym typeface="Wingdings" panose="05000000000000000000" pitchFamily="2" charset="2"/>
                      </a:rPr>
                      <m:t>𝟏𝟓𝟖</m:t>
                    </m:r>
                    <m:r>
                      <a:rPr lang="en-US" altLang="zh-CN" b="1" i="1" smtClean="0">
                        <a:solidFill>
                          <a:srgbClr val="000066"/>
                        </a:solidFill>
                        <a:latin typeface="Cambria Math" panose="02040503050406030204" pitchFamily="18" charset="0"/>
                        <a:ea typeface="Cambria Math" panose="02040503050406030204" pitchFamily="18" charset="0"/>
                        <a:sym typeface="Wingdings" panose="05000000000000000000" pitchFamily="2" charset="2"/>
                      </a:rPr>
                      <m:t>.</m:t>
                    </m:r>
                    <m:r>
                      <a:rPr lang="en-US" altLang="zh-CN" b="1" i="1" smtClean="0">
                        <a:solidFill>
                          <a:srgbClr val="000066"/>
                        </a:solidFill>
                        <a:latin typeface="Cambria Math" panose="02040503050406030204" pitchFamily="18" charset="0"/>
                        <a:ea typeface="Cambria Math" panose="02040503050406030204" pitchFamily="18" charset="0"/>
                        <a:sym typeface="Wingdings" panose="05000000000000000000" pitchFamily="2" charset="2"/>
                      </a:rPr>
                      <m:t>𝟓</m:t>
                    </m:r>
                    <m:r>
                      <a:rPr lang="en-US" altLang="zh-CN" b="1" i="1" smtClean="0">
                        <a:solidFill>
                          <a:srgbClr val="000066"/>
                        </a:solidFill>
                        <a:latin typeface="Cambria Math" panose="02040503050406030204" pitchFamily="18" charset="0"/>
                        <a:ea typeface="Cambria Math" panose="02040503050406030204" pitchFamily="18" charset="0"/>
                        <a:sym typeface="Wingdings" panose="05000000000000000000" pitchFamily="2" charset="2"/>
                      </a:rPr>
                      <m:t>𝒎𝑵</m:t>
                    </m:r>
                  </m:oMath>
                </a14:m>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indent="457200" algn="just">
                  <a:spcAft>
                    <a:spcPts val="600"/>
                  </a:spcAft>
                </a:pPr>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前面的计算显示，圆柱体在竖直方向受到的升力约为</a:t>
                </a:r>
                <a14:m>
                  <m:oMath xmlns:m="http://schemas.openxmlformats.org/officeDocument/2006/math">
                    <m:r>
                      <a:rPr lang="en-US" altLang="zh-CN" b="1">
                        <a:solidFill>
                          <a:srgbClr val="000066"/>
                        </a:solidFill>
                        <a:latin typeface="Cambria Math" panose="02040503050406030204" pitchFamily="18" charset="0"/>
                        <a:ea typeface="华文中宋" panose="02010600040101010101" pitchFamily="2" charset="-122"/>
                      </a:rPr>
                      <m:t>𝟒𝟑</m:t>
                    </m:r>
                    <m:r>
                      <a:rPr lang="en-US" altLang="zh-CN" b="1">
                        <a:solidFill>
                          <a:srgbClr val="000066"/>
                        </a:solidFill>
                        <a:latin typeface="Cambria Math" panose="02040503050406030204" pitchFamily="18" charset="0"/>
                        <a:ea typeface="华文中宋" panose="02010600040101010101" pitchFamily="2" charset="-122"/>
                      </a:rPr>
                      <m:t>.</m:t>
                    </m:r>
                    <m:r>
                      <a:rPr lang="en-US" altLang="zh-CN" b="1">
                        <a:solidFill>
                          <a:srgbClr val="000066"/>
                        </a:solidFill>
                        <a:latin typeface="Cambria Math" panose="02040503050406030204" pitchFamily="18" charset="0"/>
                        <a:ea typeface="华文中宋" panose="02010600040101010101" pitchFamily="2" charset="-122"/>
                      </a:rPr>
                      <m:t>𝟖𝟔</m:t>
                    </m:r>
                    <m:r>
                      <a:rPr lang="en-US" altLang="zh-CN" b="1">
                        <a:solidFill>
                          <a:srgbClr val="000066"/>
                        </a:solidFill>
                        <a:latin typeface="Cambria Math" panose="02040503050406030204" pitchFamily="18" charset="0"/>
                        <a:ea typeface="华文中宋" panose="02010600040101010101" pitchFamily="2" charset="-122"/>
                      </a:rPr>
                      <m:t>𝒎𝑵</m:t>
                    </m:r>
                  </m:oMath>
                </a14:m>
                <a:r>
                  <a:rPr lang="zh-CN" altLang="en-US" b="1" dirty="0">
                    <a:solidFill>
                      <a:srgbClr val="000066"/>
                    </a:solidFill>
                    <a:latin typeface="华文中宋" panose="02010600040101010101" pitchFamily="2" charset="-122"/>
                    <a:ea typeface="华文中宋" panose="02010600040101010101" pitchFamily="2" charset="-122"/>
                  </a:rPr>
                  <a:t>，振动频率约为</a:t>
                </a:r>
                <a14:m>
                  <m:oMath xmlns:m="http://schemas.openxmlformats.org/officeDocument/2006/math">
                    <m:r>
                      <a:rPr lang="en-US" altLang="zh-CN" b="1">
                        <a:solidFill>
                          <a:srgbClr val="000066"/>
                        </a:solidFill>
                        <a:latin typeface="Cambria Math" panose="02040503050406030204" pitchFamily="18" charset="0"/>
                        <a:ea typeface="华文中宋" panose="02010600040101010101" pitchFamily="2" charset="-122"/>
                      </a:rPr>
                      <m:t>𝟐</m:t>
                    </m:r>
                    <m:r>
                      <a:rPr lang="en-US" altLang="zh-CN" b="1">
                        <a:solidFill>
                          <a:srgbClr val="000066"/>
                        </a:solidFill>
                        <a:latin typeface="Cambria Math" panose="02040503050406030204" pitchFamily="18" charset="0"/>
                        <a:ea typeface="华文中宋" panose="02010600040101010101" pitchFamily="2" charset="-122"/>
                      </a:rPr>
                      <m:t>.</m:t>
                    </m:r>
                    <m:r>
                      <a:rPr lang="en-US" altLang="zh-CN" b="1">
                        <a:solidFill>
                          <a:srgbClr val="000066"/>
                        </a:solidFill>
                        <a:latin typeface="Cambria Math" panose="02040503050406030204" pitchFamily="18" charset="0"/>
                        <a:ea typeface="华文中宋" panose="02010600040101010101" pitchFamily="2" charset="-122"/>
                      </a:rPr>
                      <m:t>𝟗𝟒</m:t>
                    </m:r>
                    <m:r>
                      <a:rPr lang="en-US" altLang="zh-CN" b="1">
                        <a:solidFill>
                          <a:srgbClr val="000066"/>
                        </a:solidFill>
                        <a:latin typeface="Cambria Math" panose="02040503050406030204" pitchFamily="18" charset="0"/>
                        <a:ea typeface="华文中宋" panose="02010600040101010101" pitchFamily="2" charset="-122"/>
                      </a:rPr>
                      <m:t>𝑯𝒛</m:t>
                    </m:r>
                  </m:oMath>
                </a14:m>
                <a:r>
                  <a:rPr lang="zh-CN" altLang="en-US"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a:t>
                </a:r>
                <a:endParaRPr lang="en-US" altLang="zh-CN"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a:p>
                <a:pPr indent="457200" algn="just">
                  <a:spcAft>
                    <a:spcPts val="600"/>
                  </a:spcAft>
                </a:pPr>
                <a:r>
                  <a:rPr lang="zh-CN" altLang="en-US"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由此可知，圆柱体在本实验的参数下形成卡门涡街时，受到竖直方向的升力远小于水平方向的曳力。然而，竖直方向升力方向在不断改变，改变的频率约为</a:t>
                </a:r>
                <a14:m>
                  <m:oMath xmlns:m="http://schemas.openxmlformats.org/officeDocument/2006/math">
                    <m:r>
                      <a:rPr lang="en-US" altLang="zh-CN" sz="2000" b="1">
                        <a:solidFill>
                          <a:srgbClr val="000066"/>
                        </a:solidFill>
                        <a:latin typeface="Cambria Math" panose="02040503050406030204" pitchFamily="18" charset="0"/>
                        <a:ea typeface="华文中宋" panose="02010600040101010101" pitchFamily="2" charset="-122"/>
                      </a:rPr>
                      <m:t>𝟐</m:t>
                    </m:r>
                    <m:r>
                      <a:rPr lang="en-US" altLang="zh-CN" sz="2000" b="1">
                        <a:solidFill>
                          <a:srgbClr val="000066"/>
                        </a:solidFill>
                        <a:latin typeface="Cambria Math" panose="02040503050406030204" pitchFamily="18" charset="0"/>
                        <a:ea typeface="华文中宋" panose="02010600040101010101" pitchFamily="2" charset="-122"/>
                      </a:rPr>
                      <m:t>.</m:t>
                    </m:r>
                    <m:r>
                      <a:rPr lang="en-US" altLang="zh-CN" sz="2000" b="1">
                        <a:solidFill>
                          <a:srgbClr val="000066"/>
                        </a:solidFill>
                        <a:latin typeface="Cambria Math" panose="02040503050406030204" pitchFamily="18" charset="0"/>
                        <a:ea typeface="华文中宋" panose="02010600040101010101" pitchFamily="2" charset="-122"/>
                      </a:rPr>
                      <m:t>𝟗𝟒</m:t>
                    </m:r>
                    <m:r>
                      <a:rPr lang="en-US" altLang="zh-CN" sz="2000" b="1">
                        <a:solidFill>
                          <a:srgbClr val="000066"/>
                        </a:solidFill>
                        <a:latin typeface="Cambria Math" panose="02040503050406030204" pitchFamily="18" charset="0"/>
                        <a:ea typeface="华文中宋" panose="02010600040101010101" pitchFamily="2" charset="-122"/>
                      </a:rPr>
                      <m:t>𝑯𝒛</m:t>
                    </m:r>
                  </m:oMath>
                </a14:m>
                <a:r>
                  <a:rPr lang="zh-CN" altLang="en-US"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rPr>
                  <a:t>，水平方向曳力方向始终不变，保持与流体方向相反。尽管升力方向受力较小，流体的卡门涡街振动可能对结构产生影响，实际中需要避免结构的固有频率与其接近。</a:t>
                </a:r>
                <a:endParaRPr lang="en-US" altLang="zh-CN" sz="2000" b="1" dirty="0">
                  <a:solidFill>
                    <a:srgbClr val="000066"/>
                  </a:solidFill>
                  <a:latin typeface="华文中宋" panose="02010600040101010101" pitchFamily="2" charset="-122"/>
                  <a:ea typeface="华文中宋" panose="02010600040101010101" pitchFamily="2" charset="-122"/>
                  <a:sym typeface="Wingdings" panose="05000000000000000000" pitchFamily="2" charset="2"/>
                </a:endParaRPr>
              </a:p>
            </p:txBody>
          </p:sp>
        </mc:Choice>
        <mc:Fallback>
          <p:sp>
            <p:nvSpPr>
              <p:cNvPr id="7" name="矩形 6"/>
              <p:cNvSpPr>
                <a:spLocks noRot="1" noChangeAspect="1" noMove="1" noResize="1" noEditPoints="1" noAdjustHandles="1" noChangeArrowheads="1" noChangeShapeType="1" noTextEdit="1"/>
              </p:cNvSpPr>
              <p:nvPr/>
            </p:nvSpPr>
            <p:spPr>
              <a:xfrm>
                <a:off x="563285" y="836712"/>
                <a:ext cx="7200800" cy="3862596"/>
              </a:xfrm>
              <a:prstGeom prst="rect">
                <a:avLst/>
              </a:prstGeom>
              <a:blipFill rotWithShape="1">
                <a:blip r:embed="rId1"/>
                <a:stretch>
                  <a:fillRect l="-1" t="-11" r="8" b="8"/>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544" y="188640"/>
            <a:ext cx="3312368" cy="452240"/>
          </a:xfrm>
          <a:prstGeom prst="rect">
            <a:avLst/>
          </a:prstGeom>
          <a:noFill/>
        </p:spPr>
        <p:txBody>
          <a:bodyPr wrap="square" rtlCol="0">
            <a:spAutoFit/>
          </a:bodyPr>
          <a:lstStyle/>
          <a:p>
            <a:pPr>
              <a:lnSpc>
                <a:spcPts val="2600"/>
              </a:lnSpc>
              <a:spcAft>
                <a:spcPts val="600"/>
              </a:spcAft>
            </a:pP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思考题</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51520" y="806648"/>
            <a:ext cx="8496944" cy="1754326"/>
          </a:xfrm>
          <a:prstGeom prst="rect">
            <a:avLst/>
          </a:prstGeom>
          <a:noFill/>
        </p:spPr>
        <p:txBody>
          <a:bodyPr wrap="square" rtlCol="0">
            <a:spAutoFit/>
          </a:bodyPr>
          <a:lstStyle/>
          <a:p>
            <a:pPr marL="342900">
              <a:lnSpc>
                <a:spcPct val="150000"/>
              </a:lnSpc>
              <a:buFont typeface="+mj-lt"/>
              <a:buAutoNum type="arabicPeriod"/>
            </a:pPr>
            <a:r>
              <a:rPr lang="zh-CN" altLang="zh-CN"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为什么升力</a:t>
            </a:r>
            <a:r>
              <a:rPr lang="zh-CN" altLang="zh-CN" sz="2400" dirty="0" smtClean="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系数随时</a:t>
            </a:r>
            <a:r>
              <a:rPr lang="zh-CN" altLang="zh-CN"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间振荡？这在实际中带来哪些影响？请举例说明</a:t>
            </a:r>
            <a:r>
              <a:rPr lang="zh-CN" altLang="en-US" sz="2400" dirty="0" smtClean="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a:t>
            </a:r>
            <a:endParaRPr lang="zh-CN" altLang="en-US" sz="2400" dirty="0" smtClean="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a:p>
            <a:pPr marL="431800">
              <a:lnSpc>
                <a:spcPct val="150000"/>
              </a:lnSpc>
            </a:pPr>
            <a:r>
              <a:rPr lang="en-US" altLang="zh-CN" sz="2400" dirty="0" smtClean="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2</a:t>
            </a:r>
            <a:r>
              <a:rPr lang="zh-CN" altLang="en-US" sz="2400" dirty="0" smtClean="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、简述卡门涡街流量计的工作原理</a:t>
            </a:r>
            <a:endParaRPr lang="en-US" altLang="zh-CN"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p:txBody>
      </p:sp>
      <p:pic>
        <p:nvPicPr>
          <p:cNvPr id="4" name="3c82eb7eb0fceb03012607315e65c40a">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755576" y="2560975"/>
            <a:ext cx="4968552" cy="2596218"/>
          </a:xfrm>
          <a:prstGeom prst="rect">
            <a:avLst/>
          </a:prstGeom>
        </p:spPr>
      </p:pic>
      <p:sp>
        <p:nvSpPr>
          <p:cNvPr id="5" name="矩形 4"/>
          <p:cNvSpPr/>
          <p:nvPr/>
        </p:nvSpPr>
        <p:spPr>
          <a:xfrm>
            <a:off x="229437" y="5301208"/>
            <a:ext cx="6351419" cy="580928"/>
          </a:xfrm>
          <a:prstGeom prst="rect">
            <a:avLst/>
          </a:prstGeom>
        </p:spPr>
        <p:txBody>
          <a:bodyPr wrap="none">
            <a:spAutoFit/>
          </a:bodyPr>
          <a:lstStyle/>
          <a:p>
            <a:pPr marL="431800">
              <a:lnSpc>
                <a:spcPct val="150000"/>
              </a:lnSpc>
            </a:pPr>
            <a:r>
              <a:rPr lang="en-US" altLang="zh-CN"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3</a:t>
            </a:r>
            <a:r>
              <a:rPr lang="zh-CN" altLang="en-US"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、选作：流速和升力系数振荡频率的关系</a:t>
            </a:r>
            <a:endParaRPr lang="en-US" altLang="zh-CN" sz="2400"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81532" y="1196752"/>
            <a:ext cx="7254552" cy="4093428"/>
          </a:xfrm>
          <a:prstGeom prst="rect">
            <a:avLst/>
          </a:prstGeom>
        </p:spPr>
        <p:txBody>
          <a:bodyPr wrap="square">
            <a:spAutoFit/>
          </a:bodyPr>
          <a:lstStyle/>
          <a:p>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1911</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年，德国科学家</a:t>
            </a:r>
            <a:r>
              <a:rPr lang="en-US" altLang="zh-CN" sz="2000" b="1" dirty="0" err="1">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T.von</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卡门从空气动力学的观点找到了这种涡旋稳定性的理论根据。对</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hlinkClick r:id="rId1"/>
              </a:rPr>
              <a:t>圆柱绕流</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，涡街的每个单涡的频率</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与绕流速度</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成正比，与圆柱体直径</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成反比，即</a:t>
            </a:r>
            <a:r>
              <a:rPr lang="en-US" altLang="zh-CN" sz="2000" b="1" i="1" dirty="0" smtClean="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 </a:t>
            </a:r>
            <a:r>
              <a:rPr lang="en-US" altLang="zh-CN" sz="2000" b="1" dirty="0" smtClean="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i="1" dirty="0" err="1">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Sr</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i="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i="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i="1" dirty="0" err="1">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Sr</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是斯特劳哈尔数，它主要与雷诺数有关。当雷诺数为</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300</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dirty="0" smtClean="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3×10</a:t>
            </a:r>
            <a:r>
              <a:rPr lang="en-US" altLang="zh-CN" sz="2000" b="1" baseline="30000" dirty="0" smtClean="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时，</a:t>
            </a:r>
            <a:r>
              <a:rPr lang="en-US" altLang="zh-CN" sz="2000" b="1" i="1" dirty="0" err="1">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Sr</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近似于常数值</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(0.21)</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；当雷诺数为</a:t>
            </a:r>
            <a:r>
              <a:rPr lang="en-US" altLang="zh-CN" sz="2000" b="1" dirty="0" smtClean="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3×10</a:t>
            </a:r>
            <a:r>
              <a:rPr lang="en-US" altLang="zh-CN" sz="2000" b="1" baseline="30000" dirty="0" smtClean="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000" b="1" dirty="0" smtClean="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3×10</a:t>
            </a:r>
            <a:r>
              <a:rPr lang="en-US" altLang="zh-CN" sz="2000" b="1" baseline="30000" dirty="0" smtClean="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时，有规则的涡街便不再存在；当雷诺数大于</a:t>
            </a:r>
            <a:r>
              <a:rPr lang="en-US" altLang="zh-CN" sz="2000" b="1" dirty="0" smtClean="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3×10</a:t>
            </a:r>
            <a:r>
              <a:rPr lang="en-US" altLang="zh-CN" sz="2000" b="1" baseline="30000" dirty="0" smtClean="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6</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时，卡门涡街又会自动出现，这时</a:t>
            </a:r>
            <a:r>
              <a:rPr lang="en-US" altLang="zh-CN" sz="2000" b="1" dirty="0" err="1">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Sr</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约为</a:t>
            </a:r>
            <a:r>
              <a:rPr lang="en-US" altLang="zh-CN"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0.27</a:t>
            </a:r>
            <a:r>
              <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出现涡街时，流体对物体会产生一个周期性的交变横向作用力。如果力的频率与物体的固有频率相接近，就会引起共振，甚至使物体损坏。这种涡街曾使潜水艇的潜望镜失去观察能力，海峡大桥受到毁坏，锅炉的空气预热器管箱发生振动和破裂。但是利用卡门涡街的这种周期的、交替变化的性质，可制成卡门涡街流量计，通过测量涡流的脱落频率来确定流体的速度或流量。</a:t>
            </a:r>
            <a:endParaRPr lang="zh-CN" altLang="en-US" sz="2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矩形 2"/>
          <p:cNvSpPr/>
          <p:nvPr/>
        </p:nvSpPr>
        <p:spPr>
          <a:xfrm>
            <a:off x="179512" y="332656"/>
            <a:ext cx="2031325" cy="452240"/>
          </a:xfrm>
          <a:prstGeom prst="rect">
            <a:avLst/>
          </a:prstGeom>
        </p:spPr>
        <p:txBody>
          <a:bodyPr wrap="none">
            <a:spAutoFit/>
          </a:bodyPr>
          <a:lstStyle/>
          <a:p>
            <a:pPr>
              <a:lnSpc>
                <a:spcPts val="2600"/>
              </a:lnSpc>
              <a:spcAft>
                <a:spcPts val="600"/>
              </a:spcAft>
            </a:pP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课外阅读</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5b0988e595225.cdn.sohucs.com/images/20200508/b18fd1af2d0a49e2902698468603812d.gif"/>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2186345" y="780929"/>
            <a:ext cx="3141906" cy="22335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descr="http://tukuimg.bdstatic.com/scrop/60504290cd7187b80f01cd1038187489.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749204"/>
            <a:ext cx="2736304" cy="19160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423392" y="3398047"/>
            <a:ext cx="8532440" cy="1077218"/>
          </a:xfrm>
          <a:prstGeom prst="rect">
            <a:avLst/>
          </a:prstGeom>
        </p:spPr>
        <p:txBody>
          <a:bodyPr wrap="square">
            <a:spAutoFit/>
          </a:bodyPr>
          <a:lstStyle/>
          <a:p>
            <a:pPr indent="457200">
              <a:spcAft>
                <a:spcPts val="600"/>
              </a:spcAft>
            </a:pPr>
            <a:r>
              <a:rPr kumimoji="1" lang="zh-CN" altLang="en-US" b="1" dirty="0">
                <a:ln w="0"/>
                <a:solidFill>
                  <a:srgbClr val="7030A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桥梁结构专家：</a:t>
            </a:r>
            <a:r>
              <a:rPr kumimoji="1" lang="zh-CN" altLang="en-US"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临时防撞墙（水马）改变了外形，大概率是引起涡激共振的原因。</a:t>
            </a:r>
            <a:r>
              <a:rPr kumimoji="1" lang="zh-CN" altLang="en-US" b="1" dirty="0" smtClean="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据录像显示，虎门</a:t>
            </a:r>
            <a:r>
              <a:rPr kumimoji="1" lang="zh-CN" altLang="en-US"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大桥正在维修施工中，桥面加了</a:t>
            </a:r>
            <a:r>
              <a:rPr kumimoji="1" lang="en-US" altLang="zh-CN"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1.2</a:t>
            </a:r>
            <a:r>
              <a:rPr kumimoji="1" lang="zh-CN" altLang="en-US"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米高的挡墙，破坏了断面流线型，从而引发</a:t>
            </a:r>
            <a:r>
              <a:rPr kumimoji="1" lang="zh-CN" altLang="en-US" sz="2800"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涡振</a:t>
            </a:r>
            <a:r>
              <a:rPr kumimoji="1" lang="zh-CN" altLang="en-US"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endParaRPr kumimoji="1" lang="zh-CN" altLang="en-US"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251521" y="905056"/>
            <a:ext cx="1970662" cy="1477328"/>
          </a:xfrm>
          <a:prstGeom prst="rect">
            <a:avLst/>
          </a:prstGeom>
        </p:spPr>
        <p:txBody>
          <a:bodyPr wrap="square">
            <a:spAutoFit/>
          </a:bodyPr>
          <a:lstStyle/>
          <a:p>
            <a:r>
              <a:rPr lang="en-US" altLang="zh-CN"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2020</a:t>
            </a:r>
            <a:r>
              <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年</a:t>
            </a:r>
            <a:r>
              <a:rPr lang="en-US" altLang="zh-CN"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r>
              <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月</a:t>
            </a:r>
            <a:r>
              <a:rPr lang="en-US" altLang="zh-CN"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r>
              <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日下午至</a:t>
            </a:r>
            <a:r>
              <a:rPr lang="en-US" altLang="zh-CN"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6</a:t>
            </a:r>
            <a:r>
              <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日中午，约</a:t>
            </a:r>
            <a:r>
              <a:rPr lang="en-US" altLang="zh-CN"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20</a:t>
            </a:r>
            <a:r>
              <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个小时内，广东虎门大桥多次发生抖动现象</a:t>
            </a:r>
            <a:endParaRPr lang="zh-CN" altLang="en-US" b="1" dirty="0">
              <a:ln w="0"/>
              <a:solidFill>
                <a:srgbClr val="0092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368977" y="4540026"/>
            <a:ext cx="8582332" cy="1015663"/>
          </a:xfrm>
          <a:prstGeom prst="rect">
            <a:avLst/>
          </a:prstGeom>
        </p:spPr>
        <p:txBody>
          <a:bodyPr wrap="square">
            <a:spAutoFit/>
          </a:bodyPr>
          <a:lstStyle/>
          <a:p>
            <a:r>
              <a:rPr kumimoji="1" lang="zh-CN" altLang="en-US" b="1" dirty="0" smtClean="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拆</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掉水马后，虎门大桥涡振于</a:t>
            </a:r>
            <a:r>
              <a:rPr kumimoji="1" lang="en-US" altLang="zh-CN"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日</a:t>
            </a:r>
            <a:r>
              <a:rPr kumimoji="1" lang="en-US" altLang="zh-CN"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16</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时暂停；</a:t>
            </a:r>
            <a:r>
              <a:rPr kumimoji="1" lang="en-US" altLang="zh-CN"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日</a:t>
            </a:r>
            <a:r>
              <a:rPr kumimoji="1" lang="en-US" altLang="zh-CN"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20</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时，大桥再次发生涡振</a:t>
            </a:r>
            <a:r>
              <a:rPr kumimoji="1" lang="zh-CN" altLang="en-US" b="1" dirty="0" smtClean="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kumimoji="1" lang="zh-CN" altLang="en-US" b="1" dirty="0">
                <a:ln w="0"/>
                <a:solidFill>
                  <a:srgbClr val="00206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国际桥梁与工程协会主席</a:t>
            </a:r>
            <a:r>
              <a:rPr kumimoji="1" lang="zh-CN" altLang="en-US" sz="2400"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葛耀君</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接受新京报采访</a:t>
            </a:r>
            <a:r>
              <a:rPr kumimoji="1" lang="zh-CN" altLang="en-US" b="1" dirty="0" smtClean="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时说</a:t>
            </a:r>
            <a:r>
              <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，已经安排仪器观测数据，对二次涡振的成因进行调查</a:t>
            </a:r>
            <a:endParaRPr kumimoji="1" lang="zh-CN" altLang="en-US" b="1" dirty="0">
              <a:ln w="0"/>
              <a:solidFill>
                <a:schemeClr val="accent4">
                  <a:lumMod val="60000"/>
                  <a:lumOff val="4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395536" y="44624"/>
            <a:ext cx="2169184"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zh-CN" altLang="en-US" sz="3600" b="1" dirty="0">
                <a:ln w="0"/>
                <a:solidFill>
                  <a:srgbClr val="99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实验背景</a:t>
            </a:r>
            <a:endPar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3013475" y="115435"/>
            <a:ext cx="902811" cy="523220"/>
          </a:xfrm>
          <a:prstGeom prst="rect">
            <a:avLst/>
          </a:prstGeom>
        </p:spPr>
        <p:txBody>
          <a:bodyPr wrap="none">
            <a:spAutoFit/>
          </a:bodyPr>
          <a:lstStyle/>
          <a:p>
            <a:r>
              <a:rPr kumimoji="1" lang="zh-CN" altLang="en-US" sz="2800" b="1" dirty="0">
                <a:ln w="0"/>
                <a:solidFill>
                  <a:srgbClr val="0066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涡振</a:t>
            </a:r>
            <a:endParaRPr lang="zh-CN" altLang="en-US" sz="2800" dirty="0">
              <a:solidFill>
                <a:srgbClr val="006666"/>
              </a:solidFill>
            </a:endParaRPr>
          </a:p>
        </p:txBody>
      </p:sp>
      <p:sp>
        <p:nvSpPr>
          <p:cNvPr id="13" name="矩形 12"/>
          <p:cNvSpPr/>
          <p:nvPr/>
        </p:nvSpPr>
        <p:spPr>
          <a:xfrm>
            <a:off x="331861" y="2317623"/>
            <a:ext cx="1809982" cy="1015663"/>
          </a:xfrm>
          <a:prstGeom prst="rect">
            <a:avLst/>
          </a:prstGeom>
          <a:ln>
            <a:solidFill>
              <a:schemeClr val="accent1"/>
            </a:solidFill>
          </a:ln>
        </p:spPr>
        <p:txBody>
          <a:bodyPr wrap="square">
            <a:spAutoFit/>
          </a:bodyPr>
          <a:lstStyle/>
          <a:p>
            <a:r>
              <a:rPr lang="zh-CN" altLang="en-US" sz="1000" dirty="0">
                <a:solidFill>
                  <a:srgbClr val="333333"/>
                </a:solidFill>
                <a:latin typeface="Helvetica Neue"/>
              </a:rPr>
              <a:t>于</a:t>
            </a:r>
            <a:r>
              <a:rPr lang="en-US" altLang="zh-CN" sz="1000" dirty="0">
                <a:solidFill>
                  <a:srgbClr val="333333"/>
                </a:solidFill>
                <a:latin typeface="Helvetica Neue"/>
              </a:rPr>
              <a:t>1997</a:t>
            </a:r>
            <a:r>
              <a:rPr lang="zh-CN" altLang="en-US" sz="1000" dirty="0">
                <a:solidFill>
                  <a:srgbClr val="333333"/>
                </a:solidFill>
                <a:latin typeface="Helvetica Neue"/>
              </a:rPr>
              <a:t>年</a:t>
            </a:r>
            <a:r>
              <a:rPr lang="en-US" altLang="zh-CN" sz="1000" dirty="0">
                <a:solidFill>
                  <a:srgbClr val="333333"/>
                </a:solidFill>
                <a:latin typeface="Helvetica Neue"/>
              </a:rPr>
              <a:t>6</a:t>
            </a:r>
            <a:r>
              <a:rPr lang="zh-CN" altLang="en-US" sz="1000" dirty="0">
                <a:solidFill>
                  <a:srgbClr val="333333"/>
                </a:solidFill>
                <a:latin typeface="Helvetica Neue"/>
              </a:rPr>
              <a:t>月建成通车，总投资约</a:t>
            </a:r>
            <a:r>
              <a:rPr lang="en-US" altLang="zh-CN" sz="1000" dirty="0">
                <a:solidFill>
                  <a:srgbClr val="333333"/>
                </a:solidFill>
                <a:latin typeface="Helvetica Neue"/>
              </a:rPr>
              <a:t>30</a:t>
            </a:r>
            <a:r>
              <a:rPr lang="zh-CN" altLang="en-US" sz="1000" dirty="0">
                <a:solidFill>
                  <a:srgbClr val="333333"/>
                </a:solidFill>
                <a:latin typeface="Helvetica Neue"/>
              </a:rPr>
              <a:t>亿元。虎门大桥是我国第一</a:t>
            </a:r>
            <a:r>
              <a:rPr lang="zh-CN" altLang="en-US" sz="1000" dirty="0" smtClean="0">
                <a:solidFill>
                  <a:srgbClr val="333333"/>
                </a:solidFill>
                <a:latin typeface="Helvetica Neue"/>
              </a:rPr>
              <a:t>座大规模</a:t>
            </a:r>
            <a:r>
              <a:rPr lang="zh-CN" altLang="en-US" sz="1000" dirty="0">
                <a:solidFill>
                  <a:srgbClr val="333333"/>
                </a:solidFill>
                <a:latin typeface="Helvetica Neue"/>
              </a:rPr>
              <a:t>化悬索桥，曾获詹天佑土木工程奖。该大桥防震等级为</a:t>
            </a:r>
            <a:r>
              <a:rPr lang="en-US" altLang="zh-CN" sz="1000" dirty="0">
                <a:solidFill>
                  <a:srgbClr val="333333"/>
                </a:solidFill>
                <a:latin typeface="Helvetica Neue"/>
              </a:rPr>
              <a:t>7</a:t>
            </a:r>
            <a:r>
              <a:rPr lang="zh-CN" altLang="en-US" sz="1000" dirty="0">
                <a:solidFill>
                  <a:srgbClr val="333333"/>
                </a:solidFill>
                <a:latin typeface="Helvetica Neue"/>
              </a:rPr>
              <a:t>级，防台等级为</a:t>
            </a:r>
            <a:r>
              <a:rPr lang="en-US" altLang="zh-CN" sz="1000" dirty="0">
                <a:solidFill>
                  <a:srgbClr val="333333"/>
                </a:solidFill>
                <a:latin typeface="Helvetica Neue"/>
              </a:rPr>
              <a:t>61</a:t>
            </a:r>
            <a:r>
              <a:rPr lang="zh-CN" altLang="en-US" sz="1000" dirty="0">
                <a:solidFill>
                  <a:srgbClr val="333333"/>
                </a:solidFill>
                <a:latin typeface="Helvetica Neue"/>
              </a:rPr>
              <a:t>米每秒</a:t>
            </a:r>
            <a:endParaRPr lang="zh-CN" altLang="en-US" sz="1000" dirty="0"/>
          </a:p>
        </p:txBody>
      </p:sp>
      <p:sp>
        <p:nvSpPr>
          <p:cNvPr id="14" name="矩形 13"/>
          <p:cNvSpPr/>
          <p:nvPr/>
        </p:nvSpPr>
        <p:spPr>
          <a:xfrm>
            <a:off x="1115616" y="5566970"/>
            <a:ext cx="5544616" cy="523220"/>
          </a:xfrm>
          <a:prstGeom prst="rect">
            <a:avLst/>
          </a:prstGeom>
        </p:spPr>
        <p:txBody>
          <a:bodyPr wrap="square">
            <a:spAutoFit/>
          </a:bodyPr>
          <a:lstStyle/>
          <a:p>
            <a:pPr indent="457200">
              <a:spcAft>
                <a:spcPts val="600"/>
              </a:spcAft>
            </a:pPr>
            <a:r>
              <a:rPr kumimoji="1" lang="zh-CN" altLang="en-US" sz="2800" b="1" dirty="0" smtClean="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涡振发生的原理</a:t>
            </a:r>
            <a:r>
              <a:rPr kumimoji="1" lang="en-US" altLang="zh-CN" sz="2800" b="1" dirty="0" smtClean="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kumimoji="1" lang="zh-CN" altLang="en-US" sz="2800" b="1" dirty="0" smtClean="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卡门涡街</a:t>
            </a:r>
            <a:endParaRPr kumimoji="1" lang="zh-CN" altLang="en-US" b="1"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5660677" y="2786421"/>
            <a:ext cx="2799656" cy="369332"/>
          </a:xfrm>
          <a:prstGeom prst="rect">
            <a:avLst/>
          </a:prstGeom>
        </p:spPr>
        <p:txBody>
          <a:bodyPr wrap="square">
            <a:spAutoFit/>
          </a:bodyPr>
          <a:lstStyle/>
          <a:p>
            <a:r>
              <a:rPr lang="zh-CN" altLang="en-US" b="1" dirty="0" smtClean="0">
                <a:ln w="0"/>
                <a:solidFill>
                  <a:schemeClr val="accent2"/>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发生抖动后紧急</a:t>
            </a:r>
            <a:r>
              <a:rPr lang="zh-CN" altLang="en-US" b="1" dirty="0">
                <a:ln w="0"/>
                <a:solidFill>
                  <a:schemeClr val="accent2"/>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拆掉水马</a:t>
            </a:r>
            <a:endParaRPr lang="zh-CN" altLang="en-US" b="1" dirty="0">
              <a:ln w="0"/>
              <a:solidFill>
                <a:schemeClr val="accent2"/>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5b0988e595225.cdn.sohucs.com/images/20180212/e8ff299fd16d47f19737c38732ec7339.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7341" y="3747216"/>
            <a:ext cx="3071656" cy="240669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5b0988e595225.cdn.sohucs.com/images/20180212/1ffc6a43c8eb46e8af0f1da73a1d369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954995"/>
            <a:ext cx="2605668" cy="2173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p:cNvSpPr>
            <a:spLocks noChangeArrowheads="1"/>
          </p:cNvSpPr>
          <p:nvPr/>
        </p:nvSpPr>
        <p:spPr bwMode="auto">
          <a:xfrm>
            <a:off x="378097" y="784896"/>
            <a:ext cx="864096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2000" b="1" i="0" u="none" strike="noStrike" normalizeH="0" baseline="0" dirty="0" smtClean="0">
                <a:ln w="0"/>
                <a:solidFill>
                  <a:srgbClr val="006666"/>
                </a:solidFill>
                <a:effectLst>
                  <a:outerShdw blurRad="38100" dist="19050" dir="2700000" algn="tl" rotWithShape="0">
                    <a:schemeClr val="dk1">
                      <a:alpha val="40000"/>
                    </a:schemeClr>
                  </a:outerShdw>
                </a:effectLst>
                <a:latin typeface="Arial" panose="020B0604020202020204" pitchFamily="34" charset="0"/>
              </a:rPr>
              <a:t>      </a:t>
            </a:r>
            <a:r>
              <a:rPr kumimoji="0" lang="zh-CN" sz="2000" b="1" i="0" u="none" strike="noStrike" normalizeH="0" baseline="0" dirty="0" smtClean="0">
                <a:ln w="0"/>
                <a:solidFill>
                  <a:srgbClr val="006666"/>
                </a:solidFill>
                <a:effectLst>
                  <a:outerShdw blurRad="38100" dist="19050" dir="2700000" algn="tl" rotWithShape="0">
                    <a:schemeClr val="dk1">
                      <a:alpha val="40000"/>
                    </a:schemeClr>
                  </a:outerShdw>
                </a:effectLst>
                <a:latin typeface="Arial" panose="020B0604020202020204" pitchFamily="34" charset="0"/>
              </a:rPr>
              <a:t>对量子力学做出巨大贡献的物理学家维尔纳</a:t>
            </a:r>
            <a:r>
              <a:rPr kumimoji="0" lang="zh-CN" altLang="zh-CN" sz="2000" b="1" i="0" u="none" strike="noStrike" normalizeH="0" baseline="0" dirty="0" smtClean="0">
                <a:ln w="0"/>
                <a:solidFill>
                  <a:srgbClr val="006666"/>
                </a:solidFill>
                <a:effectLst>
                  <a:outerShdw blurRad="38100" dist="19050" dir="2700000" algn="tl" rotWithShape="0">
                    <a:schemeClr val="dk1">
                      <a:alpha val="40000"/>
                    </a:schemeClr>
                  </a:outerShdw>
                </a:effectLst>
                <a:latin typeface="Arial" panose="020B0604020202020204" pitchFamily="34" charset="0"/>
              </a:rPr>
              <a:t>·</a:t>
            </a:r>
            <a:r>
              <a:rPr kumimoji="0" lang="zh-CN" sz="2000" b="1" i="0" u="none" strike="noStrike" normalizeH="0" baseline="0" dirty="0" smtClean="0">
                <a:ln w="0"/>
                <a:solidFill>
                  <a:srgbClr val="006666"/>
                </a:solidFill>
                <a:effectLst>
                  <a:outerShdw blurRad="38100" dist="19050" dir="2700000" algn="tl" rotWithShape="0">
                    <a:schemeClr val="dk1">
                      <a:alpha val="40000"/>
                    </a:schemeClr>
                  </a:outerShdw>
                </a:effectLst>
                <a:latin typeface="Arial" panose="020B0604020202020204" pitchFamily="34" charset="0"/>
              </a:rPr>
              <a:t>海森堡曾经说过：“当我见到上帝时，我想问他两个问题：为什么会有相对论？为什么会有湍流？我相信他一定会有第一个问题的答案。”这个故事虽然很可能是杜撰的，却描述了大多数科学家对湍流的感觉。</a:t>
            </a:r>
            <a:endParaRPr kumimoji="0" lang="zh-CN" sz="2000" b="1" i="0" u="none" strike="noStrike" normalizeH="0" baseline="0" dirty="0" smtClean="0">
              <a:ln w="0"/>
              <a:solidFill>
                <a:srgbClr val="006666"/>
              </a:solidFill>
              <a:effectLst>
                <a:outerShdw blurRad="38100" dist="19050" dir="2700000" algn="tl" rotWithShape="0">
                  <a:schemeClr val="dk1">
                    <a:alpha val="40000"/>
                  </a:schemeClr>
                </a:outerShdw>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sz="2000" b="1" i="0" u="none" strike="noStrike" normalizeH="0" baseline="0" dirty="0" smtClean="0">
                <a:ln w="0"/>
                <a:solidFill>
                  <a:srgbClr val="006666"/>
                </a:solidFill>
                <a:effectLst>
                  <a:outerShdw blurRad="38100" dist="19050" dir="2700000" algn="tl" rotWithShape="0">
                    <a:schemeClr val="dk1">
                      <a:alpha val="40000"/>
                    </a:schemeClr>
                  </a:outerShdw>
                </a:effectLst>
                <a:latin typeface="Arial" panose="020B0604020202020204" pitchFamily="34" charset="0"/>
                <a:ea typeface="PingFang SC"/>
              </a:rPr>
              <a:t>  </a:t>
            </a:r>
            <a:r>
              <a:rPr kumimoji="0" lang="en-US" altLang="zh-CN" sz="2000" b="0" i="0" u="none" strike="noStrike" cap="none" normalizeH="0" baseline="0" dirty="0" smtClean="0">
                <a:ln>
                  <a:noFill/>
                </a:ln>
                <a:solidFill>
                  <a:srgbClr val="191919"/>
                </a:solidFill>
                <a:effectLst/>
                <a:latin typeface="Arial" panose="020B0604020202020204" pitchFamily="34" charset="0"/>
                <a:ea typeface="PingFang SC"/>
              </a:rPr>
              <a:t>       </a:t>
            </a:r>
            <a:r>
              <a:rPr kumimoji="0" lang="zh-CN" altLang="zh-CN" sz="2000" b="1" i="0" u="none" strike="noStrike" normalizeH="0" baseline="0" dirty="0" smtClean="0">
                <a:ln w="0"/>
                <a:effectLst>
                  <a:outerShdw blurRad="38100" dist="19050" dir="2700000" algn="tl" rotWithShape="0">
                    <a:schemeClr val="dk1">
                      <a:alpha val="40000"/>
                    </a:schemeClr>
                  </a:outerShdw>
                </a:effectLst>
                <a:latin typeface="Arial" panose="020B0604020202020204" pitchFamily="34" charset="0"/>
                <a:ea typeface="PingFang SC"/>
              </a:rPr>
              <a:t>Navier-Stokes</a:t>
            </a:r>
            <a:r>
              <a:rPr kumimoji="0" lang="zh-CN" sz="2000" b="1" i="0" u="none" strike="noStrike" normalizeH="0" baseline="0" dirty="0" smtClean="0">
                <a:ln w="0"/>
                <a:effectLst>
                  <a:outerShdw blurRad="38100" dist="19050" dir="2700000" algn="tl" rotWithShape="0">
                    <a:schemeClr val="dk1">
                      <a:alpha val="40000"/>
                    </a:schemeClr>
                  </a:outerShdw>
                </a:effectLst>
                <a:latin typeface="Arial" panose="020B0604020202020204" pitchFamily="34" charset="0"/>
                <a:ea typeface="PingFang SC"/>
              </a:rPr>
              <a:t>方程仅仅描述了一些类似水从水管中流出的简单自然现象却斩获了一百万奖金。小至一个光子的收缩震动，大至宇宙空间运行的规律，都包含在物理等式中。然而，只有描述流体流动的</a:t>
            </a:r>
            <a:r>
              <a:rPr kumimoji="0" lang="zh-CN" altLang="zh-CN" sz="2000" b="1" i="0" u="none" strike="noStrike" normalizeH="0" baseline="0" dirty="0" smtClean="0">
                <a:ln w="0"/>
                <a:effectLst>
                  <a:outerShdw blurRad="38100" dist="19050" dir="2700000" algn="tl" rotWithShape="0">
                    <a:schemeClr val="dk1">
                      <a:alpha val="40000"/>
                    </a:schemeClr>
                  </a:outerShdw>
                </a:effectLst>
                <a:latin typeface="Arial" panose="020B0604020202020204" pitchFamily="34" charset="0"/>
                <a:ea typeface="PingFang SC"/>
              </a:rPr>
              <a:t>Navier-Stokes</a:t>
            </a:r>
            <a:r>
              <a:rPr kumimoji="0" lang="zh-CN" sz="2000" b="1" i="0" u="none" strike="noStrike" normalizeH="0" baseline="0" dirty="0" smtClean="0">
                <a:ln w="0"/>
                <a:effectLst>
                  <a:outerShdw blurRad="38100" dist="19050" dir="2700000" algn="tl" rotWithShape="0">
                    <a:schemeClr val="dk1">
                      <a:alpha val="40000"/>
                    </a:schemeClr>
                  </a:outerShdw>
                </a:effectLst>
                <a:latin typeface="Arial" panose="020B0604020202020204" pitchFamily="34" charset="0"/>
                <a:ea typeface="PingFang SC"/>
              </a:rPr>
              <a:t>方程，因其数学难度成为克雷数学研究所的七个“千禧年大奖难题”之一，并获得一百万奖金。为什么这个描述水流过水管这样简单现象的方程，其数学内涵却比爱因斯坦描述黑洞的场方程还要复杂？</a:t>
            </a:r>
            <a:endParaRPr kumimoji="0" lang="zh-CN" sz="2000" b="1" i="0" u="none" strike="noStrike" normalizeH="0" baseline="0" dirty="0" smtClean="0">
              <a:ln w="0"/>
              <a:effectLst>
                <a:outerShdw blurRad="38100" dist="19050" dir="2700000" algn="tl" rotWithShape="0">
                  <a:schemeClr val="dk1">
                    <a:alpha val="40000"/>
                  </a:schemeClr>
                </a:outerShdw>
              </a:effectLst>
              <a:latin typeface="Arial" panose="020B0604020202020204" pitchFamily="34" charset="0"/>
              <a:ea typeface="PingFang SC"/>
            </a:endParaRPr>
          </a:p>
        </p:txBody>
      </p:sp>
      <p:sp>
        <p:nvSpPr>
          <p:cNvPr id="5" name="矩形 4"/>
          <p:cNvSpPr/>
          <p:nvPr/>
        </p:nvSpPr>
        <p:spPr>
          <a:xfrm>
            <a:off x="179512" y="332656"/>
            <a:ext cx="2031325" cy="452240"/>
          </a:xfrm>
          <a:prstGeom prst="rect">
            <a:avLst/>
          </a:prstGeom>
        </p:spPr>
        <p:txBody>
          <a:bodyPr wrap="none">
            <a:spAutoFit/>
          </a:bodyPr>
          <a:lstStyle/>
          <a:p>
            <a:pPr>
              <a:lnSpc>
                <a:spcPts val="2600"/>
              </a:lnSpc>
              <a:spcAft>
                <a:spcPts val="600"/>
              </a:spcAft>
            </a:pP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课外阅读</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6" name="Picture 2" descr="http://5b0988e595225.cdn.sohucs.com/images/20180212/d37329667e9f46bc82f72938d1b3b96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079" y="3916396"/>
            <a:ext cx="2499161" cy="2068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2262187" y="1912143"/>
          <a:ext cx="4619625" cy="3033713"/>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5b0988e595225.cdn.sohucs.com/images/20180212/6d435d3278f44de9b042f02631991b8d.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2263" y="1268760"/>
            <a:ext cx="5973995" cy="35283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79512" y="332656"/>
            <a:ext cx="2031325" cy="452240"/>
          </a:xfrm>
          <a:prstGeom prst="rect">
            <a:avLst/>
          </a:prstGeom>
        </p:spPr>
        <p:txBody>
          <a:bodyPr wrap="none">
            <a:spAutoFit/>
          </a:bodyPr>
          <a:lstStyle/>
          <a:p>
            <a:pPr>
              <a:lnSpc>
                <a:spcPts val="2600"/>
              </a:lnSpc>
              <a:spcAft>
                <a:spcPts val="600"/>
              </a:spcAft>
            </a:pP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课外阅读</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043608" y="4077072"/>
            <a:ext cx="5962650" cy="2257425"/>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 y="0"/>
            <a:ext cx="9144001" cy="6858000"/>
          </a:xfrm>
          <a:prstGeom prst="rect">
            <a:avLst/>
          </a:prstGeom>
        </p:spPr>
      </p:pic>
      <p:grpSp>
        <p:nvGrpSpPr>
          <p:cNvPr id="2" name="Group 11"/>
          <p:cNvGrpSpPr/>
          <p:nvPr/>
        </p:nvGrpSpPr>
        <p:grpSpPr>
          <a:xfrm>
            <a:off x="1908175" y="1687513"/>
            <a:ext cx="5873750" cy="2897187"/>
            <a:chOff x="1202" y="1063"/>
            <a:chExt cx="3700" cy="1825"/>
          </a:xfrm>
        </p:grpSpPr>
        <p:sp>
          <p:nvSpPr>
            <p:cNvPr id="12297" name="Text Box 5"/>
            <p:cNvSpPr txBox="1"/>
            <p:nvPr/>
          </p:nvSpPr>
          <p:spPr>
            <a:xfrm>
              <a:off x="1561" y="1063"/>
              <a:ext cx="116" cy="330"/>
            </a:xfrm>
            <a:prstGeom prst="rect">
              <a:avLst/>
            </a:prstGeom>
            <a:noFill/>
            <a:ln w="9525">
              <a:noFill/>
            </a:ln>
          </p:spPr>
          <p:txBody>
            <a:bodyPr wrap="none">
              <a:spAutoFit/>
            </a:bodyPr>
            <a:lstStyle/>
            <a:p>
              <a:endParaRPr lang="zh-CN" altLang="en-US" sz="2800" b="1" dirty="0">
                <a:solidFill>
                  <a:srgbClr val="33CC33"/>
                </a:solidFill>
                <a:latin typeface="华文新魏" panose="02010800040101010101" pitchFamily="2" charset="-122"/>
                <a:ea typeface="华文新魏" panose="02010800040101010101" pitchFamily="2" charset="-122"/>
              </a:endParaRPr>
            </a:p>
          </p:txBody>
        </p:sp>
        <p:sp>
          <p:nvSpPr>
            <p:cNvPr id="12295" name="Text Box 7"/>
            <p:cNvSpPr txBox="1"/>
            <p:nvPr/>
          </p:nvSpPr>
          <p:spPr>
            <a:xfrm>
              <a:off x="1202" y="2523"/>
              <a:ext cx="3700" cy="365"/>
            </a:xfrm>
            <a:prstGeom prst="rect">
              <a:avLst/>
            </a:prstGeom>
            <a:noFill/>
            <a:ln w="9525">
              <a:noFill/>
            </a:ln>
          </p:spPr>
          <p:txBody>
            <a:bodyPr wrap="none">
              <a:spAutoFit/>
            </a:bodyPr>
            <a:lstStyle/>
            <a:p>
              <a:r>
                <a:rPr lang="zh-CN" altLang="en-US" sz="3200" b="1" dirty="0">
                  <a:solidFill>
                    <a:srgbClr val="00CC66"/>
                  </a:solidFill>
                  <a:latin typeface="Times New Roman" panose="02020603050405020304" pitchFamily="18" charset="0"/>
                  <a:ea typeface="华文行楷" panose="02010800040101010101" pitchFamily="2" charset="-122"/>
                </a:rPr>
                <a:t>深圳大学大学物理教学实验中心</a:t>
              </a:r>
              <a:endParaRPr lang="zh-CN" altLang="en-US" sz="3200" b="1" dirty="0">
                <a:solidFill>
                  <a:srgbClr val="00CC66"/>
                </a:solidFill>
                <a:latin typeface="Times New Roman" panose="02020603050405020304" pitchFamily="18" charset="0"/>
                <a:ea typeface="华文行楷" panose="02010800040101010101" pitchFamily="2" charset="-122"/>
              </a:endParaRPr>
            </a:p>
          </p:txBody>
        </p:sp>
      </p:grpSp>
      <p:sp>
        <p:nvSpPr>
          <p:cNvPr id="12292" name="WordArt 9"/>
          <p:cNvSpPr>
            <a:spLocks noTextEdit="1"/>
          </p:cNvSpPr>
          <p:nvPr/>
        </p:nvSpPr>
        <p:spPr>
          <a:xfrm>
            <a:off x="3348038" y="4724400"/>
            <a:ext cx="2895600" cy="1219200"/>
          </a:xfrm>
          <a:prstGeom prst="rect">
            <a:avLst/>
          </a:prstGeom>
        </p:spPr>
        <p:txBody>
          <a:bodyPr wrap="none" fromWordArt="1">
            <a:prstTxWarp prst="textPlain">
              <a:avLst>
                <a:gd name="adj" fmla="val 50000"/>
              </a:avLst>
            </a:prstTxWarp>
            <a:normAutofit/>
            <a:scene3d>
              <a:camera prst="legacyObliqueBottomLeft">
                <a:rot lat="0" lon="0" rev="0"/>
              </a:camera>
              <a:lightRig rig="legacyFlat3" dir="t"/>
            </a:scene3d>
            <a:sp3d extrusionH="430200" prstMaterial="legacyMatte">
              <a:extrusionClr>
                <a:srgbClr val="FF66FF"/>
              </a:extrusionClr>
            </a:sp3d>
          </a:bodyPr>
          <a:lstStyle/>
          <a:p>
            <a:pPr algn="ctr"/>
            <a:r>
              <a:rPr lang="zh-CN" altLang="en-US" sz="5400">
                <a:gradFill rotWithShape="1">
                  <a:gsLst>
                    <a:gs pos="0">
                      <a:srgbClr val="FF66FF"/>
                    </a:gs>
                    <a:gs pos="100000">
                      <a:schemeClr val="hlink"/>
                    </a:gs>
                  </a:gsLst>
                  <a:lin ang="5400000" scaled="1"/>
                  <a:tileRect/>
                </a:gradFill>
                <a:latin typeface="华文行楷" panose="02010800040101010101" pitchFamily="2" charset="-122"/>
                <a:ea typeface="华文行楷" panose="02010800040101010101" pitchFamily="2" charset="-122"/>
              </a:rPr>
              <a:t>再见！</a:t>
            </a:r>
            <a:endParaRPr lang="zh-CN" altLang="en-US" sz="5400">
              <a:gradFill rotWithShape="1">
                <a:gsLst>
                  <a:gs pos="0">
                    <a:srgbClr val="FF66FF"/>
                  </a:gs>
                  <a:gs pos="100000">
                    <a:schemeClr val="hlink"/>
                  </a:gs>
                </a:gsLst>
                <a:lin ang="5400000" scaled="1"/>
                <a:tileRect/>
              </a:gradFill>
              <a:latin typeface="华文行楷" panose="02010800040101010101" pitchFamily="2" charset="-122"/>
              <a:ea typeface="华文行楷" panose="02010800040101010101" pitchFamily="2" charset="-122"/>
            </a:endParaRPr>
          </a:p>
        </p:txBody>
      </p:sp>
      <p:pic>
        <p:nvPicPr>
          <p:cNvPr id="591882" name="006.06. 梦中的婚礼 MARIAGE D' AMOUR.mp3">
            <a:hlinkClick r:id="" action="ppaction://media"/>
          </p:cNvPr>
          <p:cNvPicPr>
            <a:picLocks noRot="1" noChangeAspect="1"/>
          </p:cNvPicPr>
          <p:nvPr>
            <a:audioFile r:link="rId2"/>
            <p:extLst>
              <p:ext uri="{DAA4B4D4-6D71-4841-9C94-3DE7FCFB9230}">
                <p14:media xmlns:p14="http://schemas.microsoft.com/office/powerpoint/2010/main" r:link="rId3"/>
              </p:ext>
            </p:extLst>
          </p:nvPr>
        </p:nvPicPr>
        <p:blipFill>
          <a:blip r:embed="rId4"/>
          <a:stretch>
            <a:fillRect/>
          </a:stretch>
        </p:blipFill>
        <p:spPr>
          <a:xfrm>
            <a:off x="7596188" y="6553200"/>
            <a:ext cx="304800" cy="3048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0  L 0 -0.33333  E" pathEditMode="relative" ptsTypes="">
                                      <p:cBhvr>
                                        <p:cTn id="6" dur="2000" fill="hold"/>
                                        <p:tgtEl>
                                          <p:spTgt spid="2"/>
                                        </p:tgtEl>
                                        <p:attrNameLst>
                                          <p:attrName>ppt_x</p:attrName>
                                          <p:attrName>ppt_y</p:attrName>
                                        </p:attrNameLst>
                                      </p:cBhvr>
                                    </p:animMotion>
                                  </p:childTnLst>
                                </p:cTn>
                              </p:par>
                              <p:par>
                                <p:cTn id="7" presetID="51" presetClass="entr" presetSubtype="0" fill="hold" nodeType="withEffect">
                                  <p:stCondLst>
                                    <p:cond delay="0"/>
                                  </p:stCondLst>
                                  <p:childTnLst>
                                    <p:set>
                                      <p:cBhvr>
                                        <p:cTn id="8" dur="1" fill="hold">
                                          <p:stCondLst>
                                            <p:cond delay="0"/>
                                          </p:stCondLst>
                                        </p:cTn>
                                        <p:tgtEl>
                                          <p:spTgt spid="12292"/>
                                        </p:tgtEl>
                                        <p:attrNameLst>
                                          <p:attrName>style.visibility</p:attrName>
                                        </p:attrNameLst>
                                      </p:cBhvr>
                                      <p:to>
                                        <p:strVal val="visible"/>
                                      </p:to>
                                    </p:set>
                                    <p:animEffect transition="in" filter="fade">
                                      <p:cBhvr>
                                        <p:cTn id="9" dur="770" decel="100000"/>
                                        <p:tgtEl>
                                          <p:spTgt spid="12292"/>
                                        </p:tgtEl>
                                      </p:cBhvr>
                                    </p:animEffect>
                                    <p:animScale>
                                      <p:cBhvr>
                                        <p:cTn id="10" dur="770" decel="100000"/>
                                        <p:tgtEl>
                                          <p:spTgt spid="12292"/>
                                        </p:tgtEl>
                                      </p:cBhvr>
                                      <p:from x="10000" y="10000"/>
                                      <p:to x="200000" y="450000"/>
                                    </p:animScale>
                                    <p:animScale>
                                      <p:cBhvr>
                                        <p:cTn id="11" dur="1230" accel="100000" fill="hold">
                                          <p:stCondLst>
                                            <p:cond delay="770"/>
                                          </p:stCondLst>
                                        </p:cTn>
                                        <p:tgtEl>
                                          <p:spTgt spid="12292"/>
                                        </p:tgtEl>
                                      </p:cBhvr>
                                      <p:from x="200000" y="450000"/>
                                      <p:to x="100000" y="100000"/>
                                    </p:animScale>
                                    <p:set>
                                      <p:cBhvr>
                                        <p:cTn id="12" dur="770" fill="hold"/>
                                        <p:tgtEl>
                                          <p:spTgt spid="12292"/>
                                        </p:tgtEl>
                                        <p:attrNameLst>
                                          <p:attrName>ppt_x</p:attrName>
                                        </p:attrNameLst>
                                      </p:cBhvr>
                                      <p:to>
                                        <p:strVal val="(0.5)"/>
                                      </p:to>
                                    </p:set>
                                    <p:anim from="(0.5)" to="(#ppt_x)" calcmode="lin" valueType="num">
                                      <p:cBhvr>
                                        <p:cTn id="13" dur="1230" accel="100000" fill="hold">
                                          <p:stCondLst>
                                            <p:cond delay="770"/>
                                          </p:stCondLst>
                                        </p:cTn>
                                        <p:tgtEl>
                                          <p:spTgt spid="12292"/>
                                        </p:tgtEl>
                                        <p:attrNameLst>
                                          <p:attrName>ppt_x</p:attrName>
                                        </p:attrNameLst>
                                      </p:cBhvr>
                                    </p:anim>
                                    <p:set>
                                      <p:cBhvr>
                                        <p:cTn id="14" dur="770" fill="hold"/>
                                        <p:tgtEl>
                                          <p:spTgt spid="12292"/>
                                        </p:tgtEl>
                                        <p:attrNameLst>
                                          <p:attrName>ppt_y</p:attrName>
                                        </p:attrNameLst>
                                      </p:cBhvr>
                                      <p:to>
                                        <p:strVal val="(#ppt_y+0.4)"/>
                                      </p:to>
                                    </p:set>
                                    <p:anim from="(#ppt_y+0.4)" to="(#ppt_y)" calcmode="lin" valueType="num">
                                      <p:cBhvr>
                                        <p:cTn id="15" dur="1230" accel="100000" fill="hold">
                                          <p:stCondLst>
                                            <p:cond delay="770"/>
                                          </p:stCondLst>
                                        </p:cTn>
                                        <p:tgtEl>
                                          <p:spTgt spid="1229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audio>
              <p:cMediaNode>
                <p:cTn id="16" fill="hold" display="0">
                  <p:stCondLst>
                    <p:cond delay="indefinite"/>
                  </p:stCondLst>
                  <p:endCondLst>
                    <p:cond evt="onNext" delay="0">
                      <p:tgtEl>
                        <p:sldTgt/>
                      </p:tgtEl>
                    </p:cond>
                    <p:cond evt="onPrev" delay="0">
                      <p:tgtEl>
                        <p:sldTgt/>
                      </p:tgtEl>
                    </p:cond>
                    <p:cond evt="onStopAudio" delay="0">
                      <p:tgtEl>
                        <p:sldTgt/>
                      </p:tgtEl>
                    </p:cond>
                  </p:endCondLst>
                </p:cTn>
                <p:tgtEl>
                  <p:spTgt spid="59188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4836" y="762130"/>
            <a:ext cx="7863867" cy="2308324"/>
          </a:xfrm>
          <a:prstGeom prst="rect">
            <a:avLst/>
          </a:prstGeom>
        </p:spPr>
        <p:txBody>
          <a:bodyPr wrap="square">
            <a:spAutoFit/>
          </a:bodyPr>
          <a:lstStyle/>
          <a:p>
            <a:pPr indent="457200" algn="just"/>
            <a:r>
              <a:rPr kumimoji="1" lang="zh-CN" altLang="en-US" sz="2400" b="1" dirty="0">
                <a:solidFill>
                  <a:srgbClr val="000066"/>
                </a:solidFill>
                <a:latin typeface="Times New Roman" panose="02020603050405020304" pitchFamily="18" charset="0"/>
                <a:ea typeface="华文中宋" panose="02010600040101010101" pitchFamily="2" charset="-122"/>
              </a:rPr>
              <a:t>卡门涡街是流体力学中重要的现象，在自然界中经常遇到</a:t>
            </a:r>
            <a:r>
              <a:rPr kumimoji="1" lang="zh-CN" altLang="en-US" sz="2400" b="1" dirty="0" smtClean="0">
                <a:solidFill>
                  <a:srgbClr val="000066"/>
                </a:solidFill>
                <a:latin typeface="Times New Roman" panose="02020603050405020304" pitchFamily="18" charset="0"/>
                <a:ea typeface="华文中宋" panose="02010600040101010101" pitchFamily="2" charset="-122"/>
              </a:rPr>
              <a:t>。如</a:t>
            </a:r>
            <a:r>
              <a:rPr kumimoji="1" lang="zh-CN" altLang="en-US" sz="2400" b="1" dirty="0">
                <a:solidFill>
                  <a:srgbClr val="000066"/>
                </a:solidFill>
                <a:latin typeface="Times New Roman" panose="02020603050405020304" pitchFamily="18" charset="0"/>
                <a:ea typeface="华文中宋" panose="02010600040101010101" pitchFamily="2" charset="-122"/>
              </a:rPr>
              <a:t>风吹过电线、水流过桥墩等都可能产生卡门涡街。这种交替脱落的涡旋会导致物体振动。因此</a:t>
            </a:r>
            <a:r>
              <a:rPr kumimoji="1" lang="zh-CN" altLang="en-US" sz="2400" b="1" dirty="0" smtClean="0">
                <a:solidFill>
                  <a:srgbClr val="000066"/>
                </a:solidFill>
                <a:latin typeface="Times New Roman" panose="02020603050405020304" pitchFamily="18" charset="0"/>
                <a:ea typeface="华文中宋" panose="02010600040101010101" pitchFamily="2" charset="-122"/>
              </a:rPr>
              <a:t>，设计</a:t>
            </a:r>
            <a:r>
              <a:rPr kumimoji="1" lang="zh-CN" altLang="en-US" sz="2400" b="1" dirty="0">
                <a:solidFill>
                  <a:srgbClr val="000066"/>
                </a:solidFill>
                <a:latin typeface="Times New Roman" panose="02020603050405020304" pitchFamily="18" charset="0"/>
                <a:ea typeface="华文中宋" panose="02010600040101010101" pitchFamily="2" charset="-122"/>
              </a:rPr>
              <a:t>摩天大楼、工业烟囱或吊索桥等结构时，必须考虑卡门涡街带来的影响。如把吊索桥面做成通风的架构，在电线上安装谐波吸收器，在烟囱外围安装螺旋状隔板（如图所示）。</a:t>
            </a:r>
            <a:endParaRPr kumimoji="1" lang="zh-CN" altLang="en-US" sz="2400" b="1" dirty="0">
              <a:solidFill>
                <a:srgbClr val="000066"/>
              </a:solidFill>
              <a:latin typeface="Times New Roman" panose="02020603050405020304" pitchFamily="18" charset="0"/>
              <a:ea typeface="华文中宋" panose="02010600040101010101" pitchFamily="2" charset="-122"/>
            </a:endParaRPr>
          </a:p>
        </p:txBody>
      </p:sp>
      <p:pic>
        <p:nvPicPr>
          <p:cNvPr id="6" name="Picture 4" descr="https://upload.wikimedia.org/wikipedia/commons/thumb/4/4f/Proserpine_Mill_-_January_2012.jpg/220px-Proserpine_Mill_-_January_2012.jpg"/>
          <p:cNvPicPr>
            <a:picLocks noChangeAspect="1" noChangeArrowheads="1"/>
          </p:cNvPicPr>
          <p:nvPr/>
        </p:nvPicPr>
        <p:blipFill rotWithShape="1">
          <a:blip r:embed="rId1">
            <a:extLst>
              <a:ext uri="{28A0092B-C50C-407E-A947-70E740481C1C}">
                <a14:useLocalDpi xmlns:a14="http://schemas.microsoft.com/office/drawing/2010/main" val="0"/>
              </a:ext>
            </a:extLst>
          </a:blip>
          <a:srcRect t="7948" b="5448"/>
          <a:stretch>
            <a:fillRect/>
          </a:stretch>
        </p:blipFill>
        <p:spPr bwMode="auto">
          <a:xfrm>
            <a:off x="5799987" y="3218306"/>
            <a:ext cx="1683333" cy="2160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upload.wikimedia.org/wikipedia/commons/thumb/9/96/Tacoma_Bridge_Puget.jpg/220px-Tacoma_Bridge_Pug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83" y="3198145"/>
            <a:ext cx="2584996" cy="169199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06483" y="5097187"/>
            <a:ext cx="1992354" cy="584775"/>
          </a:xfrm>
          <a:prstGeom prst="rect">
            <a:avLst/>
          </a:prstGeom>
          <a:solidFill>
            <a:schemeClr val="bg1"/>
          </a:solidFill>
        </p:spPr>
        <p:txBody>
          <a:bodyPr wrap="square" rtlCol="0">
            <a:spAutoFit/>
          </a:bodyPr>
          <a:lstStyle/>
          <a:p>
            <a:r>
              <a:rPr lang="zh-CN" altLang="en-US" sz="1600" b="1" dirty="0">
                <a:latin typeface="华文中宋" panose="02010600040101010101" pitchFamily="2" charset="-122"/>
                <a:ea typeface="华文中宋" panose="02010600040101010101" pitchFamily="2" charset="-122"/>
              </a:rPr>
              <a:t>吊索桥采用通风架构用来消除振荡</a:t>
            </a:r>
            <a:endParaRPr lang="zh-CN" altLang="en-US" sz="1600" b="1" dirty="0">
              <a:latin typeface="华文中宋" panose="02010600040101010101" pitchFamily="2" charset="-122"/>
              <a:ea typeface="华文中宋" panose="02010600040101010101" pitchFamily="2" charset="-122"/>
            </a:endParaRPr>
          </a:p>
        </p:txBody>
      </p:sp>
      <p:sp>
        <p:nvSpPr>
          <p:cNvPr id="8" name="文本框 7"/>
          <p:cNvSpPr txBox="1"/>
          <p:nvPr/>
        </p:nvSpPr>
        <p:spPr>
          <a:xfrm>
            <a:off x="5724128" y="5397348"/>
            <a:ext cx="2176353" cy="584775"/>
          </a:xfrm>
          <a:prstGeom prst="rect">
            <a:avLst/>
          </a:prstGeom>
          <a:solidFill>
            <a:schemeClr val="bg1"/>
          </a:solidFill>
        </p:spPr>
        <p:txBody>
          <a:bodyPr wrap="square" rtlCol="0">
            <a:spAutoFit/>
          </a:bodyPr>
          <a:lstStyle/>
          <a:p>
            <a:r>
              <a:rPr lang="zh-CN" altLang="en-US" sz="1600" b="1" dirty="0">
                <a:latin typeface="华文中宋" panose="02010600040101010101" pitchFamily="2" charset="-122"/>
                <a:ea typeface="华文中宋" panose="02010600040101010101" pitchFamily="2" charset="-122"/>
              </a:rPr>
              <a:t>在烟囱外围安装螺旋状隔板用于驱散涡流</a:t>
            </a:r>
            <a:endParaRPr lang="zh-CN" altLang="en-US" sz="1600" b="1"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3"/>
          <a:stretch>
            <a:fillRect/>
          </a:stretch>
        </p:blipFill>
        <p:spPr>
          <a:xfrm>
            <a:off x="3238214" y="3200779"/>
            <a:ext cx="2272375" cy="1689364"/>
          </a:xfrm>
          <a:prstGeom prst="rect">
            <a:avLst/>
          </a:prstGeom>
        </p:spPr>
      </p:pic>
      <p:sp>
        <p:nvSpPr>
          <p:cNvPr id="10" name="文本框 9"/>
          <p:cNvSpPr txBox="1"/>
          <p:nvPr/>
        </p:nvSpPr>
        <p:spPr>
          <a:xfrm>
            <a:off x="3232693" y="5031087"/>
            <a:ext cx="2246581" cy="584775"/>
          </a:xfrm>
          <a:prstGeom prst="rect">
            <a:avLst/>
          </a:prstGeom>
          <a:solidFill>
            <a:schemeClr val="bg1"/>
          </a:solidFill>
        </p:spPr>
        <p:txBody>
          <a:bodyPr wrap="square" rtlCol="0">
            <a:spAutoFit/>
          </a:bodyPr>
          <a:lstStyle/>
          <a:p>
            <a:r>
              <a:rPr lang="zh-CN" altLang="en-US" sz="1600" b="1" dirty="0">
                <a:latin typeface="华文中宋" panose="02010600040101010101" pitchFamily="2" charset="-122"/>
                <a:ea typeface="华文中宋" panose="02010600040101010101" pitchFamily="2" charset="-122"/>
              </a:rPr>
              <a:t>在电线上安装谐波吸收器用于减弱电线振动</a:t>
            </a:r>
            <a:endParaRPr lang="zh-CN" altLang="en-US" sz="1600" b="1" dirty="0">
              <a:latin typeface="华文中宋" panose="02010600040101010101" pitchFamily="2" charset="-122"/>
              <a:ea typeface="华文中宋" panose="02010600040101010101" pitchFamily="2" charset="-122"/>
            </a:endParaRPr>
          </a:p>
        </p:txBody>
      </p:sp>
      <p:sp>
        <p:nvSpPr>
          <p:cNvPr id="11" name="矩形 10"/>
          <p:cNvSpPr/>
          <p:nvPr/>
        </p:nvSpPr>
        <p:spPr>
          <a:xfrm>
            <a:off x="0" y="-11892"/>
            <a:ext cx="2169184"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zh-CN" altLang="en-US" sz="3600" b="1" dirty="0" smtClean="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实验背景</a:t>
            </a:r>
            <a:endPar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1060" y="836712"/>
            <a:ext cx="7863867" cy="2308324"/>
          </a:xfrm>
          <a:prstGeom prst="rect">
            <a:avLst/>
          </a:prstGeom>
        </p:spPr>
        <p:txBody>
          <a:bodyPr wrap="square">
            <a:spAutoFit/>
          </a:bodyPr>
          <a:lstStyle/>
          <a:p>
            <a:pPr indent="457200" algn="just">
              <a:spcAft>
                <a:spcPts val="600"/>
              </a:spcAft>
            </a:pPr>
            <a:r>
              <a:rPr kumimoji="1" lang="zh-CN" altLang="en-US" sz="2400" b="1" dirty="0">
                <a:solidFill>
                  <a:srgbClr val="000066"/>
                </a:solidFill>
                <a:latin typeface="Times New Roman" panose="02020603050405020304" pitchFamily="18" charset="0"/>
                <a:ea typeface="华文中宋" panose="02010600040101010101" pitchFamily="2" charset="-122"/>
              </a:rPr>
              <a:t>在</a:t>
            </a:r>
            <a:r>
              <a:rPr kumimoji="1" lang="zh-CN" altLang="en-US" sz="2400" b="1" dirty="0" smtClean="0">
                <a:solidFill>
                  <a:srgbClr val="000066"/>
                </a:solidFill>
                <a:latin typeface="Times New Roman" panose="02020603050405020304" pitchFamily="18" charset="0"/>
                <a:ea typeface="华文中宋" panose="02010600040101010101" pitchFamily="2" charset="-122"/>
              </a:rPr>
              <a:t>工程中</a:t>
            </a:r>
            <a:r>
              <a:rPr kumimoji="1" lang="zh-CN" altLang="en-US" sz="2400" b="1" dirty="0">
                <a:solidFill>
                  <a:srgbClr val="000066"/>
                </a:solidFill>
                <a:latin typeface="Times New Roman" panose="02020603050405020304" pitchFamily="18" charset="0"/>
                <a:ea typeface="华文中宋" panose="02010600040101010101" pitchFamily="2" charset="-122"/>
              </a:rPr>
              <a:t>，预测固体与流体</a:t>
            </a:r>
            <a:r>
              <a:rPr kumimoji="1" lang="zh-CN" altLang="en-US" sz="2400" b="1" dirty="0" smtClean="0">
                <a:solidFill>
                  <a:srgbClr val="000066"/>
                </a:solidFill>
                <a:latin typeface="Times New Roman" panose="02020603050405020304" pitchFamily="18" charset="0"/>
                <a:ea typeface="华文中宋" panose="02010600040101010101" pitchFamily="2" charset="-122"/>
              </a:rPr>
              <a:t>相互作用</a:t>
            </a:r>
            <a:r>
              <a:rPr kumimoji="1" lang="zh-CN" altLang="en-US" sz="2400" b="1" dirty="0">
                <a:solidFill>
                  <a:srgbClr val="000066"/>
                </a:solidFill>
                <a:latin typeface="Times New Roman" panose="02020603050405020304" pitchFamily="18" charset="0"/>
                <a:ea typeface="华文中宋" panose="02010600040101010101" pitchFamily="2" charset="-122"/>
              </a:rPr>
              <a:t>力以及</a:t>
            </a:r>
            <a:r>
              <a:rPr kumimoji="1" lang="zh-CN" altLang="en-US" sz="2400" b="1" dirty="0" smtClean="0">
                <a:solidFill>
                  <a:srgbClr val="000066"/>
                </a:solidFill>
                <a:latin typeface="Times New Roman" panose="02020603050405020304" pitchFamily="18" charset="0"/>
                <a:ea typeface="华文中宋" panose="02010600040101010101" pitchFamily="2" charset="-122"/>
              </a:rPr>
              <a:t>涡振频率</a:t>
            </a:r>
            <a:r>
              <a:rPr kumimoji="1" lang="zh-CN" altLang="en-US" sz="2400" b="1" dirty="0">
                <a:solidFill>
                  <a:srgbClr val="000066"/>
                </a:solidFill>
                <a:latin typeface="Times New Roman" panose="02020603050405020304" pitchFamily="18" charset="0"/>
                <a:ea typeface="华文中宋" panose="02010600040101010101" pitchFamily="2" charset="-122"/>
              </a:rPr>
              <a:t>非常重要。可用来评估固体的受力情况，并避免固体与涡旋产生共振</a:t>
            </a:r>
            <a:r>
              <a:rPr kumimoji="1" lang="zh-CN" altLang="en-US" sz="2400" b="1" dirty="0" smtClean="0">
                <a:solidFill>
                  <a:srgbClr val="000066"/>
                </a:solidFill>
                <a:latin typeface="Times New Roman" panose="02020603050405020304" pitchFamily="18" charset="0"/>
                <a:ea typeface="华文中宋" panose="02010600040101010101" pitchFamily="2" charset="-122"/>
              </a:rPr>
              <a:t>。这</a:t>
            </a:r>
            <a:r>
              <a:rPr kumimoji="1" lang="zh-CN" altLang="en-US" sz="2400" b="1" dirty="0">
                <a:solidFill>
                  <a:srgbClr val="000066"/>
                </a:solidFill>
                <a:latin typeface="Times New Roman" panose="02020603050405020304" pitchFamily="18" charset="0"/>
                <a:ea typeface="华文中宋" panose="02010600040101010101" pitchFamily="2" charset="-122"/>
              </a:rPr>
              <a:t>类</a:t>
            </a:r>
            <a:r>
              <a:rPr kumimoji="1" lang="zh-CN" altLang="en-US" sz="2400" b="1" dirty="0" smtClean="0">
                <a:solidFill>
                  <a:srgbClr val="000066"/>
                </a:solidFill>
                <a:latin typeface="Times New Roman" panose="02020603050405020304" pitchFamily="18" charset="0"/>
                <a:ea typeface="华文中宋" panose="02010600040101010101" pitchFamily="2" charset="-122"/>
              </a:rPr>
              <a:t>计算比较困难，所以</a:t>
            </a:r>
            <a:r>
              <a:rPr kumimoji="1" lang="zh-CN" altLang="en-US" sz="2400" dirty="0" smtClean="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采用</a:t>
            </a:r>
            <a:r>
              <a:rPr kumimoji="1" lang="en-US" altLang="zh-CN" sz="24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COMSOL</a:t>
            </a:r>
            <a:r>
              <a:rPr kumimoji="1" lang="zh-CN" altLang="en-US" sz="24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软件进行虚拟仿真是解决该问题的</a:t>
            </a:r>
            <a:r>
              <a:rPr kumimoji="1" lang="zh-CN" altLang="en-US" sz="2400" dirty="0" smtClean="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华文中宋" panose="02010600040101010101" pitchFamily="2" charset="-122"/>
              </a:rPr>
              <a:t>很好方法。</a:t>
            </a:r>
            <a:r>
              <a:rPr kumimoji="1" lang="zh-CN" altLang="en-US" sz="2400" b="1" dirty="0" smtClean="0">
                <a:solidFill>
                  <a:srgbClr val="000066"/>
                </a:solidFill>
                <a:latin typeface="Times New Roman" panose="02020603050405020304" pitchFamily="18" charset="0"/>
                <a:ea typeface="华文中宋" panose="02010600040101010101" pitchFamily="2" charset="-122"/>
              </a:rPr>
              <a:t>通过建模分析，</a:t>
            </a:r>
            <a:r>
              <a:rPr kumimoji="1" lang="en-US" altLang="zh-CN" sz="2400" b="1" dirty="0" smtClean="0">
                <a:solidFill>
                  <a:srgbClr val="000066"/>
                </a:solidFill>
                <a:latin typeface="Times New Roman" panose="02020603050405020304" pitchFamily="18" charset="0"/>
                <a:ea typeface="华文中宋" panose="02010600040101010101" pitchFamily="2" charset="-122"/>
              </a:rPr>
              <a:t>COMSOL</a:t>
            </a:r>
            <a:r>
              <a:rPr kumimoji="1" lang="zh-CN" altLang="en-US" sz="2400" b="1" dirty="0" smtClean="0">
                <a:solidFill>
                  <a:srgbClr val="000066"/>
                </a:solidFill>
                <a:latin typeface="Times New Roman" panose="02020603050405020304" pitchFamily="18" charset="0"/>
                <a:ea typeface="华文中宋" panose="02010600040101010101" pitchFamily="2" charset="-122"/>
              </a:rPr>
              <a:t>能够方便地分析流体与物体的相互作用力，以及这些相互作用随着流速、障碍物尺寸等参数的变化。</a:t>
            </a:r>
            <a:endParaRPr kumimoji="1" lang="en-US" altLang="zh-CN" sz="2400" b="1" dirty="0">
              <a:solidFill>
                <a:srgbClr val="000066"/>
              </a:solidFill>
              <a:latin typeface="Times New Roman" panose="02020603050405020304" pitchFamily="18" charset="0"/>
              <a:ea typeface="华文中宋" panose="02010600040101010101" pitchFamily="2" charset="-122"/>
            </a:endParaRPr>
          </a:p>
        </p:txBody>
      </p:sp>
      <p:sp>
        <p:nvSpPr>
          <p:cNvPr id="4" name="矩形 3"/>
          <p:cNvSpPr/>
          <p:nvPr/>
        </p:nvSpPr>
        <p:spPr>
          <a:xfrm>
            <a:off x="107504" y="44624"/>
            <a:ext cx="2169184"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zh-CN" altLang="en-US" sz="3600" b="1" dirty="0" smtClean="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实验背景</a:t>
            </a:r>
            <a:endPar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44624"/>
            <a:ext cx="2169184"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实验目的</a:t>
            </a:r>
            <a:endParaRPr lang="zh-CN" altLang="en-US" sz="3600" b="1" dirty="0">
              <a:ln w="0"/>
              <a:solidFill>
                <a:schemeClr val="accent5">
                  <a:lumMod val="10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251520" y="754429"/>
            <a:ext cx="8568952" cy="523220"/>
          </a:xfrm>
          <a:prstGeom prst="rect">
            <a:avLst/>
          </a:prstGeom>
        </p:spPr>
        <p:txBody>
          <a:bodyPr wrap="square">
            <a:spAutoFit/>
          </a:bodyPr>
          <a:lstStyle/>
          <a:p>
            <a:pPr marL="457200" indent="-457200">
              <a:spcAft>
                <a:spcPts val="600"/>
              </a:spcAft>
              <a:buFont typeface="Wingdings" panose="05000000000000000000" pitchFamily="2" charset="2"/>
              <a:buChar char="Ø"/>
            </a:pPr>
            <a:r>
              <a:rPr kumimoji="1" lang="zh-CN" altLang="en-US" sz="2800" b="1" dirty="0" smtClean="0">
                <a:ln w="0"/>
                <a:solidFill>
                  <a:srgbClr val="0000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任务：用</a:t>
            </a:r>
            <a:r>
              <a:rPr kumimoji="1" lang="en-US" altLang="zh-CN" sz="2800" b="1" dirty="0" err="1" smtClean="0">
                <a:ln w="0"/>
                <a:solidFill>
                  <a:srgbClr val="0000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Comsol</a:t>
            </a:r>
            <a:r>
              <a:rPr kumimoji="1" lang="zh-CN" altLang="en-US" sz="2800" b="1" dirty="0" smtClean="0">
                <a:ln w="0"/>
                <a:solidFill>
                  <a:srgbClr val="0000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软件模拟卡门涡街（圆柱绕流）</a:t>
            </a:r>
            <a:endParaRPr kumimoji="1" lang="zh-CN" altLang="en-US" b="1" dirty="0">
              <a:ln w="0"/>
              <a:solidFill>
                <a:srgbClr val="000066"/>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1794302" y="1275550"/>
            <a:ext cx="3960440" cy="461665"/>
          </a:xfrm>
          <a:prstGeom prst="rect">
            <a:avLst/>
          </a:prstGeom>
        </p:spPr>
        <p:txBody>
          <a:bodyPr wrap="square">
            <a:spAutoFit/>
          </a:bodyPr>
          <a:lstStyle/>
          <a:p>
            <a:pPr>
              <a:spcAft>
                <a:spcPts val="600"/>
              </a:spcAft>
            </a:pPr>
            <a:r>
              <a:rPr kumimoji="1" lang="zh-CN" altLang="en-US" sz="2400" b="1" dirty="0" smtClean="0">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学习</a:t>
            </a:r>
            <a:r>
              <a:rPr kumimoji="1" lang="en-US" altLang="zh-CN" sz="2400" b="1" dirty="0" err="1" smtClean="0">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Comsol</a:t>
            </a:r>
            <a:r>
              <a:rPr kumimoji="1" lang="zh-CN" altLang="en-US" sz="2400" b="1" dirty="0" smtClean="0">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模拟仿真软件</a:t>
            </a:r>
            <a:endParaRPr kumimoji="1" lang="zh-CN" altLang="en-US" sz="2400" b="1" dirty="0">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1809644" y="1821118"/>
            <a:ext cx="3960440" cy="461665"/>
          </a:xfrm>
          <a:prstGeom prst="rect">
            <a:avLst/>
          </a:prstGeom>
        </p:spPr>
        <p:txBody>
          <a:bodyPr wrap="square">
            <a:spAutoFit/>
          </a:bodyPr>
          <a:lstStyle/>
          <a:p>
            <a:pPr>
              <a:spcAft>
                <a:spcPts val="600"/>
              </a:spcAft>
            </a:pPr>
            <a:r>
              <a:rPr kumimoji="1" lang="zh-CN" altLang="en-US" sz="2400" b="1" dirty="0" smtClean="0">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了解卡门涡街的基础知识</a:t>
            </a:r>
            <a:endParaRPr kumimoji="1" lang="zh-CN" altLang="en-US" sz="2400" b="1" dirty="0">
              <a:ln w="0"/>
              <a:solidFill>
                <a:srgbClr val="0000FF"/>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619041" y="2258112"/>
            <a:ext cx="6624736" cy="1200329"/>
          </a:xfrm>
          <a:prstGeom prst="rect">
            <a:avLst/>
          </a:prstGeom>
        </p:spPr>
        <p:txBody>
          <a:bodyPr wrap="square">
            <a:spAutoFit/>
          </a:bodyPr>
          <a:lstStyle/>
          <a:p>
            <a:pPr indent="-288290">
              <a:buSzPct val="80000"/>
              <a:buFont typeface="Wingdings" panose="05000000000000000000" pitchFamily="2" charset="2"/>
              <a:buChar char="l"/>
            </a:pPr>
            <a:r>
              <a:rPr lang="zh-CN" altLang="zh-CN" sz="2400" b="1" dirty="0">
                <a:solidFill>
                  <a:srgbClr val="002060"/>
                </a:solidFill>
                <a:latin typeface="华文中宋" panose="02010600040101010101" pitchFamily="2" charset="-122"/>
                <a:ea typeface="华文中宋" panose="02010600040101010101" pitchFamily="2" charset="-122"/>
              </a:rPr>
              <a:t>模拟</a:t>
            </a:r>
            <a:r>
              <a:rPr lang="zh-CN" altLang="en-US" sz="2400" b="1" dirty="0">
                <a:solidFill>
                  <a:srgbClr val="002060"/>
                </a:solidFill>
                <a:latin typeface="华文中宋" panose="02010600040101010101" pitchFamily="2" charset="-122"/>
                <a:ea typeface="华文中宋" panose="02010600040101010101" pitchFamily="2" charset="-122"/>
              </a:rPr>
              <a:t>流体</a:t>
            </a:r>
            <a:r>
              <a:rPr lang="zh-CN" altLang="zh-CN" sz="2400" b="1" dirty="0">
                <a:solidFill>
                  <a:srgbClr val="002060"/>
                </a:solidFill>
                <a:latin typeface="华文中宋" panose="02010600040101010101" pitchFamily="2" charset="-122"/>
                <a:ea typeface="华文中宋" panose="02010600040101010101" pitchFamily="2" charset="-122"/>
              </a:rPr>
              <a:t>经过圆柱后的卡门涡街尾迹</a:t>
            </a:r>
            <a:endParaRPr lang="zh-CN" altLang="zh-CN" sz="2400" b="1" dirty="0">
              <a:solidFill>
                <a:srgbClr val="002060"/>
              </a:solidFill>
              <a:latin typeface="华文中宋" panose="02010600040101010101" pitchFamily="2" charset="-122"/>
              <a:ea typeface="华文中宋" panose="02010600040101010101" pitchFamily="2" charset="-122"/>
            </a:endParaRPr>
          </a:p>
          <a:p>
            <a:pPr indent="-288290">
              <a:buSzPct val="80000"/>
              <a:buFont typeface="Wingdings" panose="05000000000000000000" pitchFamily="2" charset="2"/>
              <a:buChar char="l"/>
            </a:pPr>
            <a:r>
              <a:rPr lang="zh-CN" altLang="zh-CN" sz="2400" b="1" dirty="0">
                <a:solidFill>
                  <a:srgbClr val="002060"/>
                </a:solidFill>
                <a:latin typeface="华文中宋" panose="02010600040101010101" pitchFamily="2" charset="-122"/>
                <a:ea typeface="华文中宋" panose="02010600040101010101" pitchFamily="2" charset="-122"/>
              </a:rPr>
              <a:t>绘制不同时刻的</a:t>
            </a:r>
            <a:r>
              <a:rPr lang="zh-CN" altLang="zh-CN" sz="2400" b="1" dirty="0">
                <a:solidFill>
                  <a:srgbClr val="FF0000"/>
                </a:solidFill>
                <a:latin typeface="华文中宋" panose="02010600040101010101" pitchFamily="2" charset="-122"/>
                <a:ea typeface="华文中宋" panose="02010600040101010101" pitchFamily="2" charset="-122"/>
              </a:rPr>
              <a:t>升力系数和曳力系数</a:t>
            </a:r>
            <a:endParaRPr lang="en-US" altLang="zh-CN" sz="2400" b="1" dirty="0">
              <a:solidFill>
                <a:srgbClr val="002060"/>
              </a:solidFill>
              <a:latin typeface="华文中宋" panose="02010600040101010101" pitchFamily="2" charset="-122"/>
              <a:ea typeface="华文中宋" panose="02010600040101010101" pitchFamily="2" charset="-122"/>
            </a:endParaRPr>
          </a:p>
          <a:p>
            <a:pPr indent="-288290">
              <a:buSzPct val="80000"/>
              <a:buFont typeface="Wingdings" panose="05000000000000000000" pitchFamily="2" charset="2"/>
              <a:buChar char="l"/>
            </a:pPr>
            <a:r>
              <a:rPr lang="zh-CN" altLang="en-US" sz="2400" b="1" dirty="0" smtClean="0">
                <a:solidFill>
                  <a:srgbClr val="002060"/>
                </a:solidFill>
                <a:latin typeface="华文中宋" panose="02010600040101010101" pitchFamily="2" charset="-122"/>
                <a:ea typeface="华文中宋" panose="02010600040101010101" pitchFamily="2" charset="-122"/>
              </a:rPr>
              <a:t>分析卡门涡街</a:t>
            </a:r>
            <a:r>
              <a:rPr lang="zh-CN" altLang="en-US" sz="2400" b="1" dirty="0">
                <a:solidFill>
                  <a:srgbClr val="FF0000"/>
                </a:solidFill>
                <a:latin typeface="华文中宋" panose="02010600040101010101" pitchFamily="2" charset="-122"/>
                <a:ea typeface="华文中宋" panose="02010600040101010101" pitchFamily="2" charset="-122"/>
              </a:rPr>
              <a:t>频率和圆柱体受力</a:t>
            </a:r>
            <a:endParaRPr lang="zh-CN" altLang="en-US" sz="2400" b="1" dirty="0">
              <a:solidFill>
                <a:srgbClr val="FF0000"/>
              </a:solidFill>
              <a:latin typeface="华文中宋" panose="02010600040101010101" pitchFamily="2" charset="-122"/>
              <a:ea typeface="华文中宋" panose="02010600040101010101" pitchFamily="2" charset="-122"/>
            </a:endParaRPr>
          </a:p>
        </p:txBody>
      </p:sp>
      <p:pic>
        <p:nvPicPr>
          <p:cNvPr id="12" name="Picture 8" descr="https://inews.gtimg.com/newsapp_match/0/11728379624/0"/>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741679" y="3671418"/>
            <a:ext cx="3434316" cy="239138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4535996" y="3573016"/>
            <a:ext cx="4003902" cy="2489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4624"/>
            <a:ext cx="2454518"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en-US" altLang="zh-CN"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实验原理</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3013475" y="115435"/>
            <a:ext cx="2165978" cy="523220"/>
          </a:xfrm>
          <a:prstGeom prst="rect">
            <a:avLst/>
          </a:prstGeom>
          <a:effectLst>
            <a:reflection blurRad="6350" stA="50000" endA="300" endPos="55500" dist="50800" dir="5400000" sy="-100000" algn="bl" rotWithShape="0"/>
          </a:effectLst>
        </p:spPr>
        <p:txBody>
          <a:bodyPr wrap="none">
            <a:spAutoFit/>
          </a:bodyPr>
          <a:lstStyle/>
          <a:p>
            <a:r>
              <a:rPr kumimoji="1" lang="en-US" altLang="zh-CN" sz="2800" b="1" dirty="0" smtClean="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2.1</a:t>
            </a:r>
            <a:r>
              <a:rPr kumimoji="1" lang="zh-CN" altLang="en-US" sz="2800" b="1" dirty="0" smtClean="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卡门涡街</a:t>
            </a:r>
            <a:endParaRPr lang="zh-CN" altLang="en-US" sz="2800" dirty="0">
              <a:solidFill>
                <a:srgbClr val="C00000"/>
              </a:solidFill>
            </a:endParaRPr>
          </a:p>
        </p:txBody>
      </p:sp>
      <p:sp>
        <p:nvSpPr>
          <p:cNvPr id="8" name="文本框 7"/>
          <p:cNvSpPr txBox="1"/>
          <p:nvPr/>
        </p:nvSpPr>
        <p:spPr>
          <a:xfrm>
            <a:off x="323528" y="764704"/>
            <a:ext cx="8756402" cy="1569660"/>
          </a:xfrm>
          <a:prstGeom prst="rect">
            <a:avLst/>
          </a:prstGeom>
          <a:noFill/>
        </p:spPr>
        <p:txBody>
          <a:bodyPr wrap="square" rtlCol="0">
            <a:spAutoFit/>
          </a:bodyPr>
          <a:lstStyle/>
          <a:p>
            <a:r>
              <a:rPr kumimoji="1" lang="en-US" altLang="zh-CN" sz="2200" b="1" dirty="0" smtClean="0">
                <a:solidFill>
                  <a:srgbClr val="FF0000"/>
                </a:solidFill>
                <a:latin typeface="微软雅黑" panose="020B0503020204020204" pitchFamily="34" charset="-122"/>
                <a:ea typeface="微软雅黑" panose="020B0503020204020204" pitchFamily="34" charset="-122"/>
              </a:rPr>
              <a:t>2.1</a:t>
            </a:r>
            <a:r>
              <a:rPr kumimoji="1" lang="zh-CN" altLang="en-US" sz="2200" b="1" dirty="0" smtClean="0">
                <a:solidFill>
                  <a:srgbClr val="FF0000"/>
                </a:solidFill>
                <a:latin typeface="微软雅黑" panose="020B0503020204020204" pitchFamily="34" charset="-122"/>
                <a:ea typeface="微软雅黑" panose="020B0503020204020204" pitchFamily="34" charset="-122"/>
              </a:rPr>
              <a:t>卡门涡街</a:t>
            </a:r>
            <a:r>
              <a:rPr kumimoji="1" lang="zh-CN" altLang="en-US" sz="2200" b="1" dirty="0" smtClean="0">
                <a:solidFill>
                  <a:srgbClr val="000000"/>
                </a:solidFill>
                <a:latin typeface="微软雅黑" panose="020B0503020204020204" pitchFamily="34" charset="-122"/>
                <a:ea typeface="微软雅黑" panose="020B0503020204020204" pitchFamily="34" charset="-122"/>
              </a:rPr>
              <a:t>（</a:t>
            </a:r>
            <a:r>
              <a:rPr kumimoji="1" lang="en-US" altLang="zh-CN" sz="2200" b="1" dirty="0" err="1">
                <a:solidFill>
                  <a:srgbClr val="000000"/>
                </a:solidFill>
                <a:latin typeface="微软雅黑" panose="020B0503020204020204" pitchFamily="34" charset="-122"/>
                <a:ea typeface="微软雅黑" panose="020B0503020204020204" pitchFamily="34" charset="-122"/>
              </a:rPr>
              <a:t>kormon's</a:t>
            </a:r>
            <a:r>
              <a:rPr kumimoji="1" lang="en-US" altLang="zh-CN" sz="2200" b="1" dirty="0">
                <a:solidFill>
                  <a:srgbClr val="000000"/>
                </a:solidFill>
                <a:latin typeface="微软雅黑" panose="020B0503020204020204" pitchFamily="34" charset="-122"/>
                <a:ea typeface="微软雅黑" panose="020B0503020204020204" pitchFamily="34" charset="-122"/>
              </a:rPr>
              <a:t> vortex street</a:t>
            </a:r>
            <a:r>
              <a:rPr kumimoji="1" lang="zh-CN" altLang="en-US" sz="2200" b="1" dirty="0" smtClean="0">
                <a:solidFill>
                  <a:srgbClr val="000000"/>
                </a:solidFill>
                <a:latin typeface="微软雅黑" panose="020B0503020204020204" pitchFamily="34" charset="-122"/>
                <a:ea typeface="微软雅黑" panose="020B0503020204020204" pitchFamily="34" charset="-122"/>
              </a:rPr>
              <a:t>）</a:t>
            </a:r>
            <a:r>
              <a:rPr lang="zh-CN" altLang="en-US" sz="2400" b="1" dirty="0" smtClean="0">
                <a:ln w="0"/>
                <a:solidFill>
                  <a:srgbClr val="000000"/>
                </a:solidFill>
                <a:effectLst>
                  <a:outerShdw blurRad="38100" dist="19050" dir="2700000" algn="tl" rotWithShape="0">
                    <a:schemeClr val="dk1">
                      <a:alpha val="40000"/>
                    </a:schemeClr>
                  </a:outerShdw>
                </a:effectLst>
                <a:latin typeface="Arial" panose="020B0604020202020204" pitchFamily="34" charset="0"/>
              </a:rPr>
              <a:t>定</a:t>
            </a:r>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rPr>
              <a:t>常来流绕过某些物体时</a:t>
            </a:r>
            <a:r>
              <a:rPr lang="zh-CN" altLang="en-US" sz="2400" b="1" dirty="0" smtClean="0">
                <a:ln w="0"/>
                <a:solidFill>
                  <a:srgbClr val="000000"/>
                </a:solidFill>
                <a:effectLst>
                  <a:outerShdw blurRad="38100" dist="19050" dir="2700000" algn="tl" rotWithShape="0">
                    <a:schemeClr val="dk1">
                      <a:alpha val="40000"/>
                    </a:schemeClr>
                  </a:outerShdw>
                </a:effectLst>
                <a:latin typeface="Arial" panose="020B0604020202020204" pitchFamily="34" charset="0"/>
              </a:rPr>
              <a:t>，</a:t>
            </a:r>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rPr>
              <a:t>在特定条件下会出现不稳定的</a:t>
            </a:r>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hlinkClick r:id="rId1"/>
              </a:rPr>
              <a:t>边界层分离</a:t>
            </a:r>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rPr>
              <a:t>，阻流体下游的两侧</a:t>
            </a:r>
            <a:r>
              <a:rPr lang="zh-CN" altLang="en-US" sz="2400" b="1" dirty="0" smtClean="0">
                <a:ln w="0"/>
                <a:solidFill>
                  <a:srgbClr val="000000"/>
                </a:solidFill>
                <a:effectLst>
                  <a:outerShdw blurRad="38100" dist="19050" dir="2700000" algn="tl" rotWithShape="0">
                    <a:schemeClr val="dk1">
                      <a:alpha val="40000"/>
                    </a:schemeClr>
                  </a:outerShdw>
                </a:effectLst>
                <a:latin typeface="Arial" panose="020B0604020202020204" pitchFamily="34" charset="0"/>
              </a:rPr>
              <a:t>会周期性</a:t>
            </a:r>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rPr>
              <a:t>地脱落出旋转方向相反、排列规则的双列线涡</a:t>
            </a:r>
            <a:r>
              <a:rPr lang="zh-CN" altLang="en-US" sz="2400" b="1" dirty="0" smtClean="0">
                <a:ln w="0"/>
                <a:solidFill>
                  <a:srgbClr val="000000"/>
                </a:solidFill>
                <a:effectLst>
                  <a:outerShdw blurRad="38100" dist="19050" dir="2700000" algn="tl" rotWithShape="0">
                    <a:schemeClr val="dk1">
                      <a:alpha val="40000"/>
                    </a:schemeClr>
                  </a:outerShdw>
                </a:effectLst>
                <a:latin typeface="Arial" panose="020B0604020202020204" pitchFamily="34" charset="0"/>
              </a:rPr>
              <a:t>，这</a:t>
            </a:r>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rPr>
              <a:t>两排旋涡相互交错排列</a:t>
            </a:r>
            <a:r>
              <a:rPr lang="zh-CN" altLang="en-US" sz="2400" b="1" dirty="0" smtClean="0">
                <a:ln w="0"/>
                <a:solidFill>
                  <a:srgbClr val="000000"/>
                </a:solidFill>
                <a:effectLst>
                  <a:outerShdw blurRad="38100" dist="19050" dir="2700000" algn="tl" rotWithShape="0">
                    <a:schemeClr val="dk1">
                      <a:alpha val="40000"/>
                    </a:schemeClr>
                  </a:outerShdw>
                </a:effectLst>
                <a:latin typeface="Arial" panose="020B0604020202020204" pitchFamily="34" charset="0"/>
              </a:rPr>
              <a:t>，就</a:t>
            </a:r>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rPr>
              <a:t>像街道两边的街灯一样</a:t>
            </a:r>
            <a:r>
              <a:rPr lang="zh-CN" altLang="en-US" sz="2400" dirty="0" smtClean="0">
                <a:solidFill>
                  <a:srgbClr val="333333"/>
                </a:solidFill>
                <a:latin typeface="Helvetica Neue"/>
              </a:rPr>
              <a:t>。</a:t>
            </a:r>
            <a:endParaRPr lang="en-US" altLang="zh-CN"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endParaRPr>
          </a:p>
        </p:txBody>
      </p:sp>
      <p:pic>
        <p:nvPicPr>
          <p:cNvPr id="14" name="Picture 6" descr="http://dingyue.ws.126.net/2019/09/25/10806d7ae8c5462693e43cb75001b73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60413"/>
            <a:ext cx="4574715" cy="29651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timgsa.baidu.com/timg?image&amp;quality=80&amp;size=b9999_10000&amp;sec=1603181972622&amp;di=94869df28f6edae0030e1c035d940e53&amp;imgtype=0&amp;src=http%3A%2F%2Fwww.hzice.com%2Fimages%2Fkarman_vortex.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20964" y="2460632"/>
            <a:ext cx="3427810" cy="1380927"/>
          </a:xfrm>
          <a:prstGeom prst="rect">
            <a:avLst/>
          </a:prstGeom>
          <a:noFill/>
          <a:extLst>
            <a:ext uri="{909E8E84-426E-40DD-AFC4-6F175D3DCCD1}">
              <a14:hiddenFill xmlns:a14="http://schemas.microsoft.com/office/drawing/2010/main">
                <a:solidFill>
                  <a:srgbClr val="FFFFFF"/>
                </a:solidFill>
              </a14:hiddenFill>
            </a:ext>
          </a:extLst>
        </p:spPr>
      </p:pic>
      <p:pic>
        <p:nvPicPr>
          <p:cNvPr id="5" name="e970c44a4a6bc3014443f40edcc424f4">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5122186" y="3842449"/>
            <a:ext cx="3426588" cy="1584176"/>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68560" y="-81269"/>
            <a:ext cx="961256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8" descr="https://inews.gtimg.com/newsapp_match/0/11707202178/0.jpg"/>
          <p:cNvPicPr>
            <a:picLocks noChangeAspect="1" noChangeArrowheads="1" noCrop="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539" y="507381"/>
            <a:ext cx="2391494" cy="1661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288109" y="2136595"/>
            <a:ext cx="2300937" cy="307777"/>
          </a:xfrm>
          <a:prstGeom prst="rect">
            <a:avLst/>
          </a:prstGeom>
        </p:spPr>
        <p:txBody>
          <a:bodyPr wrap="square">
            <a:spAutoFit/>
          </a:bodyPr>
          <a:lstStyle/>
          <a:p>
            <a:pPr algn="ctr"/>
            <a:r>
              <a:rPr lang="zh-CN" altLang="en-US" sz="1400" b="1"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气流经过山峰后卡门涡街</a:t>
            </a:r>
            <a:endParaRPr lang="zh-CN" altLang="en-US" sz="1400" b="1"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p:txBody>
      </p:sp>
      <p:pic>
        <p:nvPicPr>
          <p:cNvPr id="7" name="图片 6"/>
          <p:cNvPicPr>
            <a:picLocks noChangeAspect="1"/>
          </p:cNvPicPr>
          <p:nvPr/>
        </p:nvPicPr>
        <p:blipFill>
          <a:blip r:embed="rId2"/>
          <a:stretch>
            <a:fillRect/>
          </a:stretch>
        </p:blipFill>
        <p:spPr>
          <a:xfrm>
            <a:off x="300411" y="2447755"/>
            <a:ext cx="2377744" cy="1397808"/>
          </a:xfrm>
          <a:prstGeom prst="rect">
            <a:avLst/>
          </a:prstGeom>
        </p:spPr>
      </p:pic>
      <p:sp>
        <p:nvSpPr>
          <p:cNvPr id="8" name="矩形 7"/>
          <p:cNvSpPr/>
          <p:nvPr/>
        </p:nvSpPr>
        <p:spPr>
          <a:xfrm>
            <a:off x="258869" y="3892772"/>
            <a:ext cx="2460828" cy="307777"/>
          </a:xfrm>
          <a:prstGeom prst="rect">
            <a:avLst/>
          </a:prstGeom>
        </p:spPr>
        <p:txBody>
          <a:bodyPr wrap="square">
            <a:spAutoFit/>
          </a:bodyPr>
          <a:lstStyle/>
          <a:p>
            <a:pPr algn="ctr"/>
            <a:r>
              <a:rPr lang="zh-CN" altLang="en-US" sz="1400" b="1"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rPr>
              <a:t>水流经过桥墩后卡门涡街</a:t>
            </a:r>
            <a:endParaRPr lang="zh-CN" altLang="en-US" sz="1400" b="1" dirty="0">
              <a:ln w="0"/>
              <a:solidFill>
                <a:srgbClr val="00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endParaRPr>
          </a:p>
        </p:txBody>
      </p:sp>
      <p:sp>
        <p:nvSpPr>
          <p:cNvPr id="9" name="矩形 8"/>
          <p:cNvSpPr/>
          <p:nvPr/>
        </p:nvSpPr>
        <p:spPr>
          <a:xfrm>
            <a:off x="7341099" y="2233893"/>
            <a:ext cx="1623389" cy="2031325"/>
          </a:xfrm>
          <a:prstGeom prst="rect">
            <a:avLst/>
          </a:prstGeom>
        </p:spPr>
        <p:txBody>
          <a:bodyPr wrap="square">
            <a:spAutoFit/>
          </a:bodyPr>
          <a:lstStyle/>
          <a:p>
            <a:pPr algn="ctr"/>
            <a:r>
              <a:rPr lang="zh-CN" altLang="en-US" b="1" dirty="0" smtClean="0">
                <a:ln w="0"/>
                <a:solidFill>
                  <a:srgbClr val="000000"/>
                </a:solidFill>
                <a:effectLst>
                  <a:outerShdw blurRad="38100" dist="19050" dir="2700000" algn="tl" rotWithShape="0">
                    <a:schemeClr val="dk1">
                      <a:alpha val="40000"/>
                    </a:schemeClr>
                  </a:outerShdw>
                </a:effectLst>
              </a:rPr>
              <a:t>高研院罗邦雄同学在实验中做设计的卡门涡街，获</a:t>
            </a:r>
            <a:r>
              <a:rPr lang="en-US" altLang="zh-CN" b="1" dirty="0" smtClean="0">
                <a:ln w="0"/>
                <a:solidFill>
                  <a:srgbClr val="000000"/>
                </a:solidFill>
                <a:effectLst>
                  <a:outerShdw blurRad="38100" dist="19050" dir="2700000" algn="tl" rotWithShape="0">
                    <a:schemeClr val="dk1">
                      <a:alpha val="40000"/>
                    </a:schemeClr>
                  </a:outerShdw>
                </a:effectLst>
              </a:rPr>
              <a:t>2020</a:t>
            </a:r>
            <a:r>
              <a:rPr lang="zh-CN" altLang="en-US" b="1" dirty="0" smtClean="0">
                <a:ln w="0"/>
                <a:solidFill>
                  <a:srgbClr val="000000"/>
                </a:solidFill>
                <a:effectLst>
                  <a:outerShdw blurRad="38100" dist="19050" dir="2700000" algn="tl" rotWithShape="0">
                    <a:schemeClr val="dk1">
                      <a:alpha val="40000"/>
                    </a:schemeClr>
                  </a:outerShdw>
                </a:effectLst>
              </a:rPr>
              <a:t>年全国大学生物理实验竞赛一等奖</a:t>
            </a:r>
            <a:endParaRPr lang="zh-CN" altLang="en-US" b="1" dirty="0">
              <a:ln w="0"/>
              <a:solidFill>
                <a:srgbClr val="000000"/>
              </a:solidFill>
              <a:effectLst>
                <a:outerShdw blurRad="38100" dist="19050" dir="2700000" algn="tl" rotWithShape="0">
                  <a:schemeClr val="dk1">
                    <a:alpha val="40000"/>
                  </a:schemeClr>
                </a:outerShdw>
              </a:effectLst>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993" y="2317226"/>
            <a:ext cx="4032448" cy="2074199"/>
          </a:xfrm>
          <a:prstGeom prst="rect">
            <a:avLst/>
          </a:prstGeom>
        </p:spPr>
      </p:pic>
      <p:sp>
        <p:nvSpPr>
          <p:cNvPr id="11" name="矩形 10"/>
          <p:cNvSpPr/>
          <p:nvPr/>
        </p:nvSpPr>
        <p:spPr>
          <a:xfrm>
            <a:off x="395536" y="20507"/>
            <a:ext cx="7931522" cy="461665"/>
          </a:xfrm>
          <a:prstGeom prst="rect">
            <a:avLst/>
          </a:prstGeom>
        </p:spPr>
        <p:txBody>
          <a:bodyPr wrap="square">
            <a:spAutoFit/>
          </a:bodyPr>
          <a:lstStyle/>
          <a:p>
            <a:r>
              <a:rPr lang="zh-CN" altLang="en-US" sz="2400" b="1" dirty="0" smtClean="0">
                <a:ln w="0"/>
                <a:solidFill>
                  <a:srgbClr val="000000"/>
                </a:solidFill>
                <a:effectLst>
                  <a:outerShdw blurRad="38100" dist="19050" dir="2700000" algn="tl" rotWithShape="0">
                    <a:schemeClr val="dk1">
                      <a:alpha val="40000"/>
                    </a:schemeClr>
                  </a:outerShdw>
                </a:effectLst>
                <a:latin typeface="Arial" panose="020B0604020202020204" pitchFamily="34" charset="0"/>
              </a:rPr>
              <a:t>卡门涡街是</a:t>
            </a:r>
            <a:r>
              <a:rPr lang="zh-CN" altLang="en-US" sz="2400" b="1" dirty="0">
                <a:ln w="0"/>
                <a:solidFill>
                  <a:srgbClr val="000000"/>
                </a:solidFill>
                <a:effectLst>
                  <a:outerShdw blurRad="38100" dist="19050" dir="2700000" algn="tl" rotWithShape="0">
                    <a:schemeClr val="dk1">
                      <a:alpha val="40000"/>
                    </a:schemeClr>
                  </a:outerShdw>
                </a:effectLst>
                <a:latin typeface="Arial" panose="020B0604020202020204" pitchFamily="34" charset="0"/>
              </a:rPr>
              <a:t>流体力学中重要的现象，在自然界</a:t>
            </a:r>
            <a:r>
              <a:rPr lang="zh-CN" altLang="en-US" sz="2400" b="1" dirty="0" smtClean="0">
                <a:ln w="0"/>
                <a:solidFill>
                  <a:srgbClr val="000000"/>
                </a:solidFill>
                <a:effectLst>
                  <a:outerShdw blurRad="38100" dist="19050" dir="2700000" algn="tl" rotWithShape="0">
                    <a:schemeClr val="dk1">
                      <a:alpha val="40000"/>
                    </a:schemeClr>
                  </a:outerShdw>
                </a:effectLst>
                <a:latin typeface="Arial" panose="020B0604020202020204" pitchFamily="34" charset="0"/>
              </a:rPr>
              <a:t>中常见到</a:t>
            </a:r>
            <a:endParaRPr lang="zh-CN" altLang="en-US" sz="2400" dirty="0"/>
          </a:p>
        </p:txBody>
      </p:sp>
      <p:pic>
        <p:nvPicPr>
          <p:cNvPr id="12" name="aaf79092b15d550c18443d9a4336323d">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3405815" y="494514"/>
            <a:ext cx="4032448" cy="1674699"/>
          </a:xfrm>
          <a:prstGeom prst="rect">
            <a:avLst/>
          </a:prstGeom>
        </p:spPr>
      </p:pic>
      <p:pic>
        <p:nvPicPr>
          <p:cNvPr id="13" name="Picture 2" descr="https://pic1.zhimg.com/v2-5225253405625ab62b2e2c4768198510_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0876"/>
          <a:stretch>
            <a:fillRect/>
          </a:stretch>
        </p:blipFill>
        <p:spPr bwMode="auto">
          <a:xfrm>
            <a:off x="305251" y="4212891"/>
            <a:ext cx="2342462" cy="119880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8"/>
          <a:stretch>
            <a:fillRect/>
          </a:stretch>
        </p:blipFill>
        <p:spPr>
          <a:xfrm>
            <a:off x="3291146" y="4474758"/>
            <a:ext cx="5748051" cy="1595009"/>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p:cTn id="7"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3498426" y="2370961"/>
                <a:ext cx="1584176" cy="65428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𝑅𝑒</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𝜌</m:t>
                          </m:r>
                          <m:r>
                            <a:rPr lang="zh-CN" altLang="en-US" i="1">
                              <a:latin typeface="Cambria Math" panose="02040503050406030204" pitchFamily="18" charset="0"/>
                            </a:rPr>
                            <m:t>𝑣𝐿</m:t>
                          </m:r>
                        </m:num>
                        <m:den>
                          <m:r>
                            <a:rPr lang="zh-CN" altLang="en-US" i="1">
                              <a:latin typeface="Cambria Math" panose="02040503050406030204" pitchFamily="18" charset="0"/>
                            </a:rPr>
                            <m:t>𝜇</m:t>
                          </m:r>
                        </m:den>
                      </m:f>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3498426" y="2370961"/>
                <a:ext cx="1584176" cy="654282"/>
              </a:xfrm>
              <a:prstGeom prst="rect">
                <a:avLst/>
              </a:prstGeom>
              <a:blipFill rotWithShape="1">
                <a:blip r:embed="rId1"/>
                <a:stretch>
                  <a:fillRect l="-13" t="-77" r="4" b="16"/>
                </a:stretch>
              </a:blipFill>
            </p:spPr>
            <p:txBody>
              <a:bodyPr/>
              <a:lstStyle/>
              <a:p>
                <a:r>
                  <a:rPr lang="zh-CN" altLang="en-US">
                    <a:noFill/>
                  </a:rPr>
                  <a:t> </a:t>
                </a:r>
              </a:p>
            </p:txBody>
          </p:sp>
        </mc:Fallback>
      </mc:AlternateContent>
      <p:sp>
        <p:nvSpPr>
          <p:cNvPr id="7" name="矩形 6"/>
          <p:cNvSpPr/>
          <p:nvPr/>
        </p:nvSpPr>
        <p:spPr>
          <a:xfrm>
            <a:off x="171603" y="4086995"/>
            <a:ext cx="4594528" cy="461665"/>
          </a:xfrm>
          <a:prstGeom prst="rect">
            <a:avLst/>
          </a:prstGeom>
        </p:spPr>
        <p:txBody>
          <a:bodyPr wrap="none">
            <a:spAutoFit/>
          </a:bodyPr>
          <a:lstStyle/>
          <a:p>
            <a:r>
              <a:rPr lang="zh-CN" altLang="en-US" sz="2400" b="1" dirty="0">
                <a:ln w="0"/>
                <a:solidFill>
                  <a:srgbClr val="FF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Arial" panose="020B0604020202020204" pitchFamily="34" charset="0"/>
              </a:rPr>
              <a:t>卡门涡街形成条件</a:t>
            </a:r>
            <a:r>
              <a:rPr lang="zh-CN" altLang="en-US" sz="2400" b="1" dirty="0" smtClean="0">
                <a:ln w="0"/>
                <a:solidFill>
                  <a:srgbClr val="FF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Arial" panose="020B0604020202020204" pitchFamily="34" charset="0"/>
              </a:rPr>
              <a:t>：</a:t>
            </a:r>
            <a:r>
              <a:rPr lang="en-US" altLang="zh-CN" sz="2400" b="1" dirty="0" smtClean="0">
                <a:solidFill>
                  <a:srgbClr val="002060"/>
                </a:solidFill>
                <a:latin typeface="华文中宋" panose="02010600040101010101" pitchFamily="2" charset="-122"/>
                <a:ea typeface="华文中宋" panose="02010600040101010101" pitchFamily="2" charset="-122"/>
                <a:cs typeface="Arial" panose="020B0604020202020204" pitchFamily="34" charset="0"/>
              </a:rPr>
              <a:t>47&lt;Re&lt;10</a:t>
            </a:r>
            <a:r>
              <a:rPr lang="en-US" altLang="zh-CN" sz="2400" b="1" baseline="30000" dirty="0" smtClean="0">
                <a:solidFill>
                  <a:srgbClr val="002060"/>
                </a:solidFill>
                <a:latin typeface="华文中宋" panose="02010600040101010101" pitchFamily="2" charset="-122"/>
                <a:ea typeface="华文中宋" panose="02010600040101010101" pitchFamily="2" charset="-122"/>
                <a:cs typeface="Arial" panose="020B0604020202020204" pitchFamily="34" charset="0"/>
              </a:rPr>
              <a:t>5</a:t>
            </a:r>
            <a:endParaRPr lang="zh-CN" altLang="en-US" sz="2400" b="1" baseline="30000" dirty="0">
              <a:solidFill>
                <a:srgbClr val="0000CC"/>
              </a:solidFill>
              <a:latin typeface="华文中宋" panose="02010600040101010101" pitchFamily="2" charset="-122"/>
              <a:ea typeface="华文中宋" panose="02010600040101010101" pitchFamily="2" charset="-122"/>
            </a:endParaRPr>
          </a:p>
        </p:txBody>
      </p:sp>
      <p:graphicFrame>
        <p:nvGraphicFramePr>
          <p:cNvPr id="10" name="对象 9"/>
          <p:cNvGraphicFramePr>
            <a:graphicFrameLocks noChangeAspect="1"/>
          </p:cNvGraphicFramePr>
          <p:nvPr/>
        </p:nvGraphicFramePr>
        <p:xfrm>
          <a:off x="1743397" y="4677262"/>
          <a:ext cx="1418881" cy="719722"/>
        </p:xfrm>
        <a:graphic>
          <a:graphicData uri="http://schemas.openxmlformats.org/presentationml/2006/ole">
            <mc:AlternateContent xmlns:mc="http://schemas.openxmlformats.org/markup-compatibility/2006">
              <mc:Choice xmlns:v="urn:schemas-microsoft-com:vml" Requires="v">
                <p:oleObj spid="_x0000_s6187" name="Equation" r:id="rId2" imgW="21031200" imgH="10668000" progId="Equation.DSMT4">
                  <p:embed/>
                </p:oleObj>
              </mc:Choice>
              <mc:Fallback>
                <p:oleObj name="Equation" r:id="rId2" imgW="21031200" imgH="10668000" progId="Equation.DSMT4">
                  <p:embed/>
                  <p:pic>
                    <p:nvPicPr>
                      <p:cNvPr id="0" name="图片 6186"/>
                      <p:cNvPicPr/>
                      <p:nvPr/>
                    </p:nvPicPr>
                    <p:blipFill>
                      <a:blip r:embed="rId3"/>
                      <a:stretch>
                        <a:fillRect/>
                      </a:stretch>
                    </p:blipFill>
                    <p:spPr>
                      <a:xfrm>
                        <a:off x="1743397" y="4677262"/>
                        <a:ext cx="1418881" cy="719722"/>
                      </a:xfrm>
                      <a:prstGeom prst="rect">
                        <a:avLst/>
                      </a:prstGeom>
                    </p:spPr>
                  </p:pic>
                </p:oleObj>
              </mc:Fallback>
            </mc:AlternateContent>
          </a:graphicData>
        </a:graphic>
      </p:graphicFrame>
      <p:sp>
        <p:nvSpPr>
          <p:cNvPr id="18" name="矩形 17"/>
          <p:cNvSpPr/>
          <p:nvPr/>
        </p:nvSpPr>
        <p:spPr>
          <a:xfrm>
            <a:off x="3345249" y="4841692"/>
            <a:ext cx="1338828" cy="369332"/>
          </a:xfrm>
          <a:prstGeom prst="rect">
            <a:avLst/>
          </a:prstGeom>
        </p:spPr>
        <p:txBody>
          <a:bodyPr wrap="none">
            <a:spAutoFit/>
          </a:bodyPr>
          <a:lstStyle/>
          <a:p>
            <a:r>
              <a:rPr lang="zh-CN" altLang="en-US" b="1" dirty="0" smtClean="0">
                <a:solidFill>
                  <a:srgbClr val="0000CC"/>
                </a:solidFill>
                <a:latin typeface="华文中宋" panose="02010600040101010101" pitchFamily="2" charset="-122"/>
                <a:ea typeface="华文中宋" panose="02010600040101010101" pitchFamily="2" charset="-122"/>
              </a:rPr>
              <a:t>伯努利方程</a:t>
            </a:r>
            <a:endParaRPr lang="zh-CN" altLang="en-US" b="1" dirty="0">
              <a:solidFill>
                <a:srgbClr val="0000CC"/>
              </a:solidFill>
              <a:latin typeface="华文中宋" panose="02010600040101010101" pitchFamily="2" charset="-122"/>
              <a:ea typeface="华文中宋" panose="02010600040101010101" pitchFamily="2" charset="-122"/>
            </a:endParaRPr>
          </a:p>
        </p:txBody>
      </p:sp>
      <p:sp>
        <p:nvSpPr>
          <p:cNvPr id="19" name="矩形 18"/>
          <p:cNvSpPr/>
          <p:nvPr/>
        </p:nvSpPr>
        <p:spPr>
          <a:xfrm>
            <a:off x="376453" y="5389549"/>
            <a:ext cx="8227382" cy="707886"/>
          </a:xfrm>
          <a:prstGeom prst="rect">
            <a:avLst/>
          </a:prstGeom>
        </p:spPr>
        <p:txBody>
          <a:bodyPr wrap="square">
            <a:spAutoFit/>
          </a:bodyPr>
          <a:lstStyle/>
          <a:p>
            <a:r>
              <a:rPr lang="zh-CN" altLang="en-US" sz="2000" b="1" dirty="0" smtClean="0">
                <a:solidFill>
                  <a:srgbClr val="0E223A"/>
                </a:solidFill>
                <a:latin typeface="华文中宋" panose="02010600040101010101" pitchFamily="2" charset="-122"/>
                <a:ea typeface="华文中宋" panose="02010600040101010101" pitchFamily="2" charset="-122"/>
                <a:cs typeface="Arial" panose="020B0604020202020204" pitchFamily="34" charset="0"/>
              </a:rPr>
              <a:t>  尾</a:t>
            </a:r>
            <a:r>
              <a:rPr lang="zh-CN" altLang="en-US" sz="2000" b="1" dirty="0">
                <a:solidFill>
                  <a:srgbClr val="0E223A"/>
                </a:solidFill>
                <a:latin typeface="华文中宋" panose="02010600040101010101" pitchFamily="2" charset="-122"/>
                <a:ea typeface="华文中宋" panose="02010600040101010101" pitchFamily="2" charset="-122"/>
                <a:cs typeface="Arial" panose="020B0604020202020204" pitchFamily="34" charset="0"/>
              </a:rPr>
              <a:t>涡脱落的一侧速度增大，压强就减小，尾涡交替脱落，导致圆柱背流面压力交替减小</a:t>
            </a:r>
            <a:r>
              <a:rPr lang="zh-CN" altLang="en-US" sz="2000" b="1" dirty="0" smtClean="0">
                <a:solidFill>
                  <a:srgbClr val="0E223A"/>
                </a:solidFill>
                <a:latin typeface="华文中宋" panose="02010600040101010101" pitchFamily="2" charset="-122"/>
                <a:ea typeface="华文中宋" panose="02010600040101010101" pitchFamily="2" charset="-122"/>
                <a:cs typeface="Arial" panose="020B0604020202020204" pitchFamily="34" charset="0"/>
              </a:rPr>
              <a:t>，形成涡</a:t>
            </a:r>
            <a:r>
              <a:rPr lang="zh-CN" altLang="en-US" sz="2000" b="1" dirty="0">
                <a:solidFill>
                  <a:srgbClr val="0E223A"/>
                </a:solidFill>
                <a:latin typeface="华文中宋" panose="02010600040101010101" pitchFamily="2" charset="-122"/>
                <a:ea typeface="华文中宋" panose="02010600040101010101" pitchFamily="2" charset="-122"/>
                <a:cs typeface="Arial" panose="020B0604020202020204" pitchFamily="34" charset="0"/>
              </a:rPr>
              <a:t>振</a:t>
            </a:r>
            <a:endParaRPr lang="en-US" altLang="zh-CN" sz="2000" b="1" baseline="30000" dirty="0">
              <a:solidFill>
                <a:srgbClr val="0E223A"/>
              </a:solidFill>
              <a:latin typeface="华文中宋" panose="02010600040101010101" pitchFamily="2" charset="-122"/>
              <a:ea typeface="华文中宋" panose="02010600040101010101" pitchFamily="2" charset="-122"/>
              <a:cs typeface="Arial" panose="020B0604020202020204" pitchFamily="34" charset="0"/>
            </a:endParaRPr>
          </a:p>
        </p:txBody>
      </p:sp>
      <p:sp>
        <p:nvSpPr>
          <p:cNvPr id="13" name="矩形 12"/>
          <p:cNvSpPr/>
          <p:nvPr/>
        </p:nvSpPr>
        <p:spPr>
          <a:xfrm>
            <a:off x="395536" y="44624"/>
            <a:ext cx="2454518" cy="646331"/>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txBody>
          <a:bodyPr wrap="none">
            <a:spAutoFit/>
          </a:bodyPr>
          <a:lstStyle/>
          <a:p>
            <a:pPr eaLnBrk="1" hangingPunct="1"/>
            <a:r>
              <a:rPr lang="en-US" altLang="zh-CN"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r>
              <a:rPr lang="zh-CN" altLang="en-US" sz="3600" b="1" dirty="0" smtClean="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实验原理</a:t>
            </a:r>
            <a:endParaRPr lang="zh-CN" altLang="en-US" sz="3600" b="1" dirty="0">
              <a:ln w="0"/>
              <a:solidFill>
                <a:srgbClr val="0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2931674" y="69411"/>
            <a:ext cx="2165978" cy="523220"/>
          </a:xfrm>
          <a:prstGeom prst="rect">
            <a:avLst/>
          </a:prstGeom>
          <a:effectLst>
            <a:reflection blurRad="6350" stA="50000" endA="300" endPos="55500" dist="50800" dir="5400000" sy="-100000" algn="bl" rotWithShape="0"/>
          </a:effectLst>
        </p:spPr>
        <p:txBody>
          <a:bodyPr wrap="none">
            <a:spAutoFit/>
          </a:bodyPr>
          <a:lstStyle/>
          <a:p>
            <a:r>
              <a:rPr kumimoji="1" lang="en-US" altLang="zh-CN" sz="2800" b="1" dirty="0" smtClean="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2.1</a:t>
            </a:r>
            <a:r>
              <a:rPr kumimoji="1" lang="zh-CN" altLang="en-US" sz="2800" b="1" dirty="0" smtClean="0">
                <a:ln w="0"/>
                <a:solidFill>
                  <a:srgbClr val="C0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卡门涡街</a:t>
            </a:r>
            <a:endParaRPr lang="zh-CN" altLang="en-US" sz="2800" dirty="0">
              <a:solidFill>
                <a:srgbClr val="C00000"/>
              </a:solidFill>
            </a:endParaRPr>
          </a:p>
        </p:txBody>
      </p:sp>
      <p:sp>
        <p:nvSpPr>
          <p:cNvPr id="2" name="矩形 1"/>
          <p:cNvSpPr/>
          <p:nvPr/>
        </p:nvSpPr>
        <p:spPr>
          <a:xfrm>
            <a:off x="2468867" y="1375529"/>
            <a:ext cx="6495621" cy="1015663"/>
          </a:xfrm>
          <a:prstGeom prst="rect">
            <a:avLst/>
          </a:prstGeom>
        </p:spPr>
        <p:txBody>
          <a:bodyPr wrap="square">
            <a:spAutoFit/>
          </a:bodyPr>
          <a:lstStyle/>
          <a:p>
            <a:r>
              <a:rPr lang="zh-CN" altLang="en-US" sz="2000" b="1" dirty="0" smtClean="0">
                <a:solidFill>
                  <a:srgbClr val="0070C0"/>
                </a:solidFill>
                <a:latin typeface="华文中宋" panose="02010600040101010101" pitchFamily="2" charset="-122"/>
                <a:ea typeface="华文中宋" panose="02010600040101010101" pitchFamily="2" charset="-122"/>
              </a:rPr>
              <a:t>雷诺数是用来</a:t>
            </a:r>
            <a:r>
              <a:rPr lang="zh-CN" altLang="en-US" sz="2000" b="1" dirty="0">
                <a:solidFill>
                  <a:srgbClr val="0070C0"/>
                </a:solidFill>
                <a:latin typeface="华文中宋" panose="02010600040101010101" pitchFamily="2" charset="-122"/>
                <a:ea typeface="华文中宋" panose="02010600040101010101" pitchFamily="2" charset="-122"/>
              </a:rPr>
              <a:t>表征流体流动情况的无量纲数</a:t>
            </a:r>
            <a:r>
              <a:rPr lang="zh-CN" altLang="en-US" sz="2000" b="1" dirty="0" smtClean="0">
                <a:solidFill>
                  <a:srgbClr val="0070C0"/>
                </a:solidFill>
                <a:latin typeface="华文中宋" panose="02010600040101010101" pitchFamily="2" charset="-122"/>
                <a:ea typeface="华文中宋" panose="02010600040101010101" pitchFamily="2" charset="-122"/>
              </a:rPr>
              <a:t>。利用</a:t>
            </a:r>
            <a:r>
              <a:rPr lang="zh-CN" altLang="en-US" sz="2000" b="1" dirty="0">
                <a:solidFill>
                  <a:srgbClr val="0070C0"/>
                </a:solidFill>
                <a:latin typeface="华文中宋" panose="02010600040101010101" pitchFamily="2" charset="-122"/>
                <a:ea typeface="华文中宋" panose="02010600040101010101" pitchFamily="2" charset="-122"/>
              </a:rPr>
              <a:t>雷诺数可区分</a:t>
            </a:r>
            <a:r>
              <a:rPr lang="zh-CN" altLang="en-US" sz="2000" b="1" dirty="0" smtClean="0">
                <a:solidFill>
                  <a:srgbClr val="0070C0"/>
                </a:solidFill>
                <a:latin typeface="华文中宋" panose="02010600040101010101" pitchFamily="2" charset="-122"/>
                <a:ea typeface="华文中宋" panose="02010600040101010101" pitchFamily="2" charset="-122"/>
              </a:rPr>
              <a:t>流体的流动是</a:t>
            </a:r>
            <a:r>
              <a:rPr lang="zh-CN" altLang="en-US" sz="2000" b="1" dirty="0">
                <a:solidFill>
                  <a:srgbClr val="FF3399"/>
                </a:solidFill>
                <a:latin typeface="华文中宋" panose="02010600040101010101" pitchFamily="2" charset="-122"/>
                <a:ea typeface="华文中宋" panose="02010600040101010101" pitchFamily="2" charset="-122"/>
              </a:rPr>
              <a:t>层流</a:t>
            </a:r>
            <a:r>
              <a:rPr lang="zh-CN" altLang="en-US" sz="2000" b="1" dirty="0">
                <a:solidFill>
                  <a:srgbClr val="0070C0"/>
                </a:solidFill>
                <a:latin typeface="华文中宋" panose="02010600040101010101" pitchFamily="2" charset="-122"/>
                <a:ea typeface="华文中宋" panose="02010600040101010101" pitchFamily="2" charset="-122"/>
              </a:rPr>
              <a:t>或</a:t>
            </a:r>
            <a:r>
              <a:rPr lang="zh-CN" altLang="en-US" sz="2000" b="1" dirty="0">
                <a:solidFill>
                  <a:srgbClr val="FF3399"/>
                </a:solidFill>
                <a:latin typeface="华文中宋" panose="02010600040101010101" pitchFamily="2" charset="-122"/>
                <a:ea typeface="华文中宋" panose="02010600040101010101" pitchFamily="2" charset="-122"/>
              </a:rPr>
              <a:t>湍流</a:t>
            </a:r>
            <a:r>
              <a:rPr lang="zh-CN" altLang="en-US" sz="2000" b="1" dirty="0">
                <a:solidFill>
                  <a:srgbClr val="0070C0"/>
                </a:solidFill>
                <a:latin typeface="华文中宋" panose="02010600040101010101" pitchFamily="2" charset="-122"/>
                <a:ea typeface="华文中宋" panose="02010600040101010101" pitchFamily="2" charset="-122"/>
              </a:rPr>
              <a:t>，也可用来确定物体在流体中流动所受到的</a:t>
            </a:r>
            <a:r>
              <a:rPr lang="zh-CN" altLang="en-US" sz="2000" b="1" dirty="0">
                <a:solidFill>
                  <a:srgbClr val="FF0000"/>
                </a:solidFill>
                <a:latin typeface="华文中宋" panose="02010600040101010101" pitchFamily="2" charset="-122"/>
                <a:ea typeface="华文中宋" panose="02010600040101010101" pitchFamily="2" charset="-122"/>
              </a:rPr>
              <a:t>阻力</a:t>
            </a:r>
            <a:r>
              <a:rPr lang="zh-CN" altLang="en-US" sz="2000" b="1" dirty="0" smtClean="0">
                <a:solidFill>
                  <a:srgbClr val="0070C0"/>
                </a:solidFill>
                <a:latin typeface="华文中宋" panose="02010600040101010101" pitchFamily="2" charset="-122"/>
                <a:ea typeface="华文中宋" panose="02010600040101010101" pitchFamily="2" charset="-122"/>
              </a:rPr>
              <a:t>。</a:t>
            </a:r>
            <a:endParaRPr lang="zh-CN" altLang="en-US" sz="2000" b="1" dirty="0">
              <a:solidFill>
                <a:srgbClr val="0070C0"/>
              </a:solidFill>
              <a:latin typeface="华文中宋" panose="02010600040101010101" pitchFamily="2" charset="-122"/>
              <a:ea typeface="华文中宋" panose="02010600040101010101" pitchFamily="2" charset="-122"/>
            </a:endParaRPr>
          </a:p>
        </p:txBody>
      </p:sp>
      <p:sp>
        <p:nvSpPr>
          <p:cNvPr id="4" name="矩形 3"/>
          <p:cNvSpPr/>
          <p:nvPr/>
        </p:nvSpPr>
        <p:spPr>
          <a:xfrm>
            <a:off x="1824450" y="846164"/>
            <a:ext cx="7025618" cy="461665"/>
          </a:xfrm>
          <a:prstGeom prst="rect">
            <a:avLst/>
          </a:prstGeom>
        </p:spPr>
        <p:txBody>
          <a:bodyPr wrap="square">
            <a:spAutoFit/>
          </a:bodyPr>
          <a:lstStyle/>
          <a:p>
            <a:pPr algn="ctr"/>
            <a:r>
              <a:rPr lang="zh-CN" altLang="en-US" sz="2400" b="1" dirty="0" smtClean="0">
                <a:solidFill>
                  <a:srgbClr val="0000FF"/>
                </a:solidFill>
                <a:latin typeface="华文中宋" panose="02010600040101010101" pitchFamily="2" charset="-122"/>
                <a:ea typeface="华文中宋" panose="02010600040101010101" pitchFamily="2" charset="-122"/>
              </a:rPr>
              <a:t>雷诺数：</a:t>
            </a:r>
            <a:r>
              <a:rPr lang="zh-CN" altLang="en-US" sz="2400" b="1" dirty="0" smtClean="0">
                <a:solidFill>
                  <a:srgbClr val="222222"/>
                </a:solidFill>
                <a:latin typeface="华文中宋" panose="02010600040101010101" pitchFamily="2" charset="-122"/>
                <a:ea typeface="华文中宋" panose="02010600040101010101" pitchFamily="2" charset="-122"/>
              </a:rPr>
              <a:t>运动</a:t>
            </a:r>
            <a:r>
              <a:rPr lang="zh-CN" altLang="en-US" sz="2400" b="1" dirty="0">
                <a:solidFill>
                  <a:srgbClr val="222222"/>
                </a:solidFill>
                <a:latin typeface="华文中宋" panose="02010600040101010101" pitchFamily="2" charset="-122"/>
                <a:ea typeface="华文中宋" panose="02010600040101010101" pitchFamily="2" charset="-122"/>
              </a:rPr>
              <a:t>物体上的惯性力与</a:t>
            </a:r>
            <a:r>
              <a:rPr lang="zh-CN" altLang="en-US" sz="2400" b="1" dirty="0" smtClean="0">
                <a:solidFill>
                  <a:srgbClr val="222222"/>
                </a:solidFill>
                <a:latin typeface="华文中宋" panose="02010600040101010101" pitchFamily="2" charset="-122"/>
                <a:ea typeface="华文中宋" panose="02010600040101010101" pitchFamily="2" charset="-122"/>
              </a:rPr>
              <a:t>黏性力之比</a:t>
            </a:r>
            <a:endParaRPr lang="zh-CN" altLang="en-US" sz="2400" b="1" dirty="0">
              <a:latin typeface="华文中宋" panose="02010600040101010101" pitchFamily="2" charset="-122"/>
              <a:ea typeface="华文中宋" panose="02010600040101010101" pitchFamily="2" charset="-122"/>
            </a:endParaRPr>
          </a:p>
        </p:txBody>
      </p:sp>
      <p:sp>
        <p:nvSpPr>
          <p:cNvPr id="20" name="矩形 19"/>
          <p:cNvSpPr/>
          <p:nvPr/>
        </p:nvSpPr>
        <p:spPr>
          <a:xfrm>
            <a:off x="2810680" y="2467985"/>
            <a:ext cx="877163" cy="369332"/>
          </a:xfrm>
          <a:prstGeom prst="rect">
            <a:avLst/>
          </a:prstGeom>
        </p:spPr>
        <p:txBody>
          <a:bodyPr wrap="none">
            <a:spAutoFit/>
          </a:bodyPr>
          <a:lstStyle/>
          <a:p>
            <a:r>
              <a:rPr lang="zh-CN" altLang="zh-CN" b="1" dirty="0">
                <a:solidFill>
                  <a:srgbClr val="FF0000"/>
                </a:solidFill>
                <a:latin typeface="华文中宋" panose="02010600040101010101" pitchFamily="2" charset="-122"/>
                <a:ea typeface="华文中宋" panose="02010600040101010101" pitchFamily="2" charset="-122"/>
              </a:rPr>
              <a:t>雷诺数</a:t>
            </a:r>
            <a:endParaRPr lang="zh-CN" altLang="en-US" b="1" dirty="0">
              <a:solidFill>
                <a:srgbClr val="FF0000"/>
              </a:solidFill>
              <a:latin typeface="华文中宋" panose="02010600040101010101" pitchFamily="2" charset="-122"/>
              <a:ea typeface="华文中宋" panose="02010600040101010101" pitchFamily="2" charset="-122"/>
            </a:endParaRPr>
          </a:p>
        </p:txBody>
      </p:sp>
      <p:grpSp>
        <p:nvGrpSpPr>
          <p:cNvPr id="11" name="组合 10"/>
          <p:cNvGrpSpPr/>
          <p:nvPr/>
        </p:nvGrpSpPr>
        <p:grpSpPr>
          <a:xfrm>
            <a:off x="151651" y="813004"/>
            <a:ext cx="2010972" cy="2915599"/>
            <a:chOff x="617309" y="842092"/>
            <a:chExt cx="2010972" cy="2915599"/>
          </a:xfrm>
        </p:grpSpPr>
        <p:pic>
          <p:nvPicPr>
            <p:cNvPr id="3" name="图片 2"/>
            <p:cNvPicPr>
              <a:picLocks noChangeAspect="1"/>
            </p:cNvPicPr>
            <p:nvPr/>
          </p:nvPicPr>
          <p:blipFill>
            <a:blip r:embed="rId4"/>
            <a:stretch>
              <a:fillRect/>
            </a:stretch>
          </p:blipFill>
          <p:spPr>
            <a:xfrm>
              <a:off x="617309" y="842092"/>
              <a:ext cx="2010972" cy="2546267"/>
            </a:xfrm>
            <a:prstGeom prst="rect">
              <a:avLst/>
            </a:prstGeom>
          </p:spPr>
        </p:pic>
        <p:sp>
          <p:nvSpPr>
            <p:cNvPr id="9" name="矩形 8"/>
            <p:cNvSpPr/>
            <p:nvPr/>
          </p:nvSpPr>
          <p:spPr>
            <a:xfrm>
              <a:off x="905529" y="3388359"/>
              <a:ext cx="1390124" cy="369332"/>
            </a:xfrm>
            <a:prstGeom prst="rect">
              <a:avLst/>
            </a:prstGeom>
          </p:spPr>
          <p:txBody>
            <a:bodyPr wrap="none">
              <a:spAutoFit/>
            </a:bodyPr>
            <a:lstStyle/>
            <a:p>
              <a:r>
                <a:rPr lang="en-US" altLang="zh-CN" dirty="0" err="1">
                  <a:solidFill>
                    <a:srgbClr val="222222"/>
                  </a:solidFill>
                  <a:latin typeface="Arial" panose="020B0604020202020204" pitchFamily="34" charset="0"/>
                </a:rPr>
                <a:t>O.Reynolds</a:t>
              </a:r>
              <a:endParaRPr lang="zh-CN" altLang="en-US" dirty="0"/>
            </a:p>
          </p:txBody>
        </p:sp>
      </p:grpSp>
      <p:sp>
        <p:nvSpPr>
          <p:cNvPr id="21" name="矩形 20"/>
          <p:cNvSpPr/>
          <p:nvPr/>
        </p:nvSpPr>
        <p:spPr>
          <a:xfrm>
            <a:off x="262609" y="4839782"/>
            <a:ext cx="1723549" cy="461665"/>
          </a:xfrm>
          <a:prstGeom prst="rect">
            <a:avLst/>
          </a:prstGeom>
        </p:spPr>
        <p:txBody>
          <a:bodyPr wrap="none">
            <a:spAutoFit/>
          </a:bodyPr>
          <a:lstStyle/>
          <a:p>
            <a:r>
              <a:rPr lang="zh-CN" altLang="en-US" sz="2400" b="1" dirty="0">
                <a:ln w="0"/>
                <a:solidFill>
                  <a:srgbClr val="FF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Arial" panose="020B0604020202020204" pitchFamily="34" charset="0"/>
              </a:rPr>
              <a:t>涡振原理：</a:t>
            </a:r>
            <a:endParaRPr lang="zh-CN" altLang="en-US" sz="2400" b="1" dirty="0">
              <a:ln w="0"/>
              <a:solidFill>
                <a:srgbClr val="FF0000"/>
              </a:solidFill>
              <a:effectLst>
                <a:outerShdw blurRad="38100" dist="19050" dir="2700000" algn="tl" rotWithShape="0">
                  <a:schemeClr val="dk1">
                    <a:alpha val="40000"/>
                  </a:schemeClr>
                </a:outerShdw>
              </a:effectLst>
              <a:latin typeface="华文中宋" panose="02010600040101010101" pitchFamily="2" charset="-122"/>
              <a:ea typeface="华文中宋" panose="02010600040101010101" pitchFamily="2" charset="-122"/>
              <a:cs typeface="Arial" panose="020B0604020202020204" pitchFamily="34" charset="0"/>
            </a:endParaRPr>
          </a:p>
        </p:txBody>
      </p:sp>
      <p:sp>
        <p:nvSpPr>
          <p:cNvPr id="12" name="矩形 11"/>
          <p:cNvSpPr/>
          <p:nvPr/>
        </p:nvSpPr>
        <p:spPr>
          <a:xfrm>
            <a:off x="5179137" y="2444864"/>
            <a:ext cx="3569011" cy="1200329"/>
          </a:xfrm>
          <a:prstGeom prst="rect">
            <a:avLst/>
          </a:prstGeom>
        </p:spPr>
        <p:txBody>
          <a:bodyPr wrap="square">
            <a:spAutoFit/>
          </a:bodyPr>
          <a:lstStyle/>
          <a:p>
            <a:r>
              <a:rPr lang="zh-CN" altLang="en-US" b="1" dirty="0">
                <a:solidFill>
                  <a:srgbClr val="333333"/>
                </a:solidFill>
                <a:latin typeface="Helvetica Neue"/>
              </a:rPr>
              <a:t>其中</a:t>
            </a:r>
            <a:r>
              <a:rPr lang="en-US" altLang="zh-CN" b="1" i="1" dirty="0">
                <a:solidFill>
                  <a:srgbClr val="333333"/>
                </a:solidFill>
                <a:latin typeface="Times New Roman" panose="02020603050405020304" pitchFamily="18" charset="0"/>
                <a:cs typeface="Times New Roman" panose="02020603050405020304" pitchFamily="18" charset="0"/>
              </a:rPr>
              <a:t>v</a:t>
            </a:r>
            <a:r>
              <a:rPr lang="zh-CN" altLang="en-US" b="1" i="1" dirty="0">
                <a:solidFill>
                  <a:srgbClr val="333333"/>
                </a:solidFill>
                <a:latin typeface="Times New Roman" panose="02020603050405020304" pitchFamily="18" charset="0"/>
                <a:cs typeface="Times New Roman" panose="02020603050405020304" pitchFamily="18" charset="0"/>
              </a:rPr>
              <a:t>、</a:t>
            </a:r>
            <a:r>
              <a:rPr lang="en-US" altLang="zh-CN" b="1" i="1" dirty="0">
                <a:solidFill>
                  <a:srgbClr val="333333"/>
                </a:solidFill>
                <a:latin typeface="Times New Roman" panose="02020603050405020304" pitchFamily="18" charset="0"/>
                <a:cs typeface="Times New Roman" panose="02020603050405020304" pitchFamily="18" charset="0"/>
              </a:rPr>
              <a:t>ρ</a:t>
            </a:r>
            <a:r>
              <a:rPr lang="zh-CN" altLang="en-US" b="1" i="1" dirty="0">
                <a:solidFill>
                  <a:srgbClr val="333333"/>
                </a:solidFill>
                <a:latin typeface="Times New Roman" panose="02020603050405020304" pitchFamily="18" charset="0"/>
                <a:cs typeface="Times New Roman" panose="02020603050405020304" pitchFamily="18" charset="0"/>
              </a:rPr>
              <a:t>、</a:t>
            </a:r>
            <a:r>
              <a:rPr lang="en-US" altLang="zh-CN" b="1" i="1" dirty="0">
                <a:solidFill>
                  <a:srgbClr val="333333"/>
                </a:solidFill>
                <a:latin typeface="Times New Roman" panose="02020603050405020304" pitchFamily="18" charset="0"/>
                <a:cs typeface="Times New Roman" panose="02020603050405020304" pitchFamily="18" charset="0"/>
              </a:rPr>
              <a:t>μ</a:t>
            </a:r>
            <a:r>
              <a:rPr lang="zh-CN" altLang="en-US" b="1" dirty="0">
                <a:solidFill>
                  <a:srgbClr val="333333"/>
                </a:solidFill>
                <a:latin typeface="Helvetica Neue"/>
              </a:rPr>
              <a:t>分别为流体的流速、</a:t>
            </a:r>
            <a:r>
              <a:rPr lang="zh-CN" altLang="en-US" b="1" dirty="0" smtClean="0">
                <a:solidFill>
                  <a:srgbClr val="333333"/>
                </a:solidFill>
                <a:latin typeface="Helvetica Neue"/>
              </a:rPr>
              <a:t>密度</a:t>
            </a:r>
            <a:r>
              <a:rPr lang="zh-CN" altLang="en-US" b="1" dirty="0">
                <a:solidFill>
                  <a:srgbClr val="333333"/>
                </a:solidFill>
                <a:latin typeface="Helvetica Neue"/>
              </a:rPr>
              <a:t>、</a:t>
            </a:r>
            <a:r>
              <a:rPr lang="zh-CN" altLang="en-US" b="1" dirty="0" smtClean="0">
                <a:solidFill>
                  <a:srgbClr val="333333"/>
                </a:solidFill>
                <a:latin typeface="Helvetica Neue"/>
              </a:rPr>
              <a:t>黏性</a:t>
            </a:r>
            <a:r>
              <a:rPr lang="zh-CN" altLang="en-US" b="1" dirty="0">
                <a:solidFill>
                  <a:srgbClr val="333333"/>
                </a:solidFill>
                <a:latin typeface="Helvetica Neue"/>
              </a:rPr>
              <a:t>系数</a:t>
            </a:r>
            <a:r>
              <a:rPr lang="zh-CN" altLang="en-US" b="1" dirty="0" smtClean="0">
                <a:solidFill>
                  <a:srgbClr val="333333"/>
                </a:solidFill>
                <a:latin typeface="Helvetica Neue"/>
              </a:rPr>
              <a:t>，</a:t>
            </a:r>
            <a:r>
              <a:rPr lang="en-US" altLang="zh-CN" b="1" i="1" dirty="0" smtClean="0">
                <a:solidFill>
                  <a:srgbClr val="333333"/>
                </a:solidFill>
                <a:latin typeface="Times New Roman" panose="02020603050405020304" pitchFamily="18" charset="0"/>
                <a:cs typeface="Times New Roman" panose="02020603050405020304" pitchFamily="18" charset="0"/>
              </a:rPr>
              <a:t>L</a:t>
            </a:r>
            <a:r>
              <a:rPr lang="zh-CN" altLang="en-US" b="1" dirty="0" smtClean="0">
                <a:solidFill>
                  <a:srgbClr val="333333"/>
                </a:solidFill>
                <a:latin typeface="Helvetica Neue"/>
              </a:rPr>
              <a:t>为特征长度</a:t>
            </a:r>
            <a:r>
              <a:rPr lang="zh-CN" altLang="en-US" b="1" dirty="0">
                <a:solidFill>
                  <a:srgbClr val="333333"/>
                </a:solidFill>
                <a:latin typeface="Helvetica Neue"/>
              </a:rPr>
              <a:t>。例如流体流过圆形管道，</a:t>
            </a:r>
            <a:r>
              <a:rPr lang="zh-CN" altLang="en-US" b="1" dirty="0" smtClean="0">
                <a:solidFill>
                  <a:srgbClr val="333333"/>
                </a:solidFill>
                <a:latin typeface="Helvetica Neue"/>
              </a:rPr>
              <a:t>则</a:t>
            </a:r>
            <a:r>
              <a:rPr lang="en-US" altLang="zh-CN" b="1" i="1" dirty="0" smtClean="0">
                <a:solidFill>
                  <a:srgbClr val="333333"/>
                </a:solidFill>
                <a:latin typeface="Helvetica Neue"/>
              </a:rPr>
              <a:t>L</a:t>
            </a:r>
            <a:r>
              <a:rPr lang="zh-CN" altLang="en-US" b="1" dirty="0" smtClean="0">
                <a:solidFill>
                  <a:srgbClr val="333333"/>
                </a:solidFill>
                <a:latin typeface="Helvetica Neue"/>
              </a:rPr>
              <a:t>为</a:t>
            </a:r>
            <a:r>
              <a:rPr lang="zh-CN" altLang="en-US" b="1" dirty="0">
                <a:solidFill>
                  <a:srgbClr val="333333"/>
                </a:solidFill>
                <a:latin typeface="Helvetica Neue"/>
              </a:rPr>
              <a:t>管道的当量直径</a:t>
            </a:r>
            <a:r>
              <a:rPr lang="zh-CN" altLang="en-US" b="1" dirty="0" smtClean="0">
                <a:solidFill>
                  <a:srgbClr val="333333"/>
                </a:solidFill>
                <a:latin typeface="Helvetica Neue"/>
              </a:rPr>
              <a:t>。</a:t>
            </a:r>
            <a:endParaRPr lang="zh-CN" altLang="en-US" b="1" dirty="0"/>
          </a:p>
        </p:txBody>
      </p:sp>
      <p:sp>
        <p:nvSpPr>
          <p:cNvPr id="15" name="矩形 14"/>
          <p:cNvSpPr/>
          <p:nvPr/>
        </p:nvSpPr>
        <p:spPr>
          <a:xfrm>
            <a:off x="2339752" y="855182"/>
            <a:ext cx="6624736" cy="2816954"/>
          </a:xfrm>
          <a:prstGeom prst="rect">
            <a:avLst/>
          </a:prstGeom>
          <a:noFill/>
          <a:ln>
            <a:solidFill>
              <a:srgbClr val="FF33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884600" y="3930678"/>
            <a:ext cx="3967038" cy="1200329"/>
          </a:xfrm>
          <a:prstGeom prst="rect">
            <a:avLst/>
          </a:prstGeom>
          <a:ln>
            <a:solidFill>
              <a:srgbClr val="00CC00"/>
            </a:solidFill>
          </a:ln>
        </p:spPr>
        <p:txBody>
          <a:bodyPr wrap="square">
            <a:spAutoFit/>
          </a:bodyPr>
          <a:lstStyle/>
          <a:p>
            <a:r>
              <a:rPr lang="zh-CN" altLang="en-US" b="1" dirty="0">
                <a:solidFill>
                  <a:srgbClr val="990000"/>
                </a:solidFill>
                <a:latin typeface="楷体" panose="02010609060101010101" pitchFamily="49" charset="-122"/>
                <a:ea typeface="楷体" panose="02010609060101010101" pitchFamily="49" charset="-122"/>
              </a:rPr>
              <a:t>在流体中安置阻流体</a:t>
            </a:r>
            <a:r>
              <a:rPr lang="zh-CN" altLang="en-US" b="1" dirty="0" smtClean="0">
                <a:solidFill>
                  <a:srgbClr val="990000"/>
                </a:solidFill>
                <a:latin typeface="楷体" panose="02010609060101010101" pitchFamily="49" charset="-122"/>
                <a:ea typeface="楷体" panose="02010609060101010101" pitchFamily="49" charset="-122"/>
              </a:rPr>
              <a:t>，在雷诺数在某一范围内。会</a:t>
            </a:r>
            <a:r>
              <a:rPr lang="zh-CN" altLang="en-US" b="1" dirty="0">
                <a:solidFill>
                  <a:srgbClr val="990000"/>
                </a:solidFill>
                <a:latin typeface="楷体" panose="02010609060101010101" pitchFamily="49" charset="-122"/>
                <a:ea typeface="楷体" panose="02010609060101010101" pitchFamily="49" charset="-122"/>
              </a:rPr>
              <a:t>出现不稳定的</a:t>
            </a:r>
            <a:r>
              <a:rPr lang="zh-CN" altLang="en-US" b="1" dirty="0">
                <a:ln w="0"/>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边界层分离</a:t>
            </a:r>
            <a:r>
              <a:rPr lang="zh-CN" altLang="en-US" b="1" dirty="0">
                <a:solidFill>
                  <a:srgbClr val="990000"/>
                </a:solidFill>
                <a:latin typeface="楷体" panose="02010609060101010101" pitchFamily="49" charset="-122"/>
                <a:ea typeface="楷体" panose="02010609060101010101" pitchFamily="49" charset="-122"/>
              </a:rPr>
              <a:t>，阻流体下游的</a:t>
            </a:r>
            <a:r>
              <a:rPr lang="zh-CN" altLang="en-US" b="1" dirty="0" smtClean="0">
                <a:solidFill>
                  <a:srgbClr val="990000"/>
                </a:solidFill>
                <a:latin typeface="楷体" panose="02010609060101010101" pitchFamily="49" charset="-122"/>
                <a:ea typeface="楷体" panose="02010609060101010101" pitchFamily="49" charset="-122"/>
              </a:rPr>
              <a:t>两侧</a:t>
            </a:r>
            <a:r>
              <a:rPr lang="zh-CN" altLang="en-US" b="1" dirty="0" smtClean="0">
                <a:solidFill>
                  <a:srgbClr val="0000FF"/>
                </a:solidFill>
                <a:latin typeface="楷体" panose="02010609060101010101" pitchFamily="49" charset="-122"/>
                <a:ea typeface="楷体" panose="02010609060101010101" pitchFamily="49" charset="-122"/>
              </a:rPr>
              <a:t>搓出</a:t>
            </a:r>
            <a:r>
              <a:rPr lang="zh-CN" altLang="en-US" b="1" dirty="0" smtClean="0">
                <a:solidFill>
                  <a:srgbClr val="990000"/>
                </a:solidFill>
                <a:latin typeface="楷体" panose="02010609060101010101" pitchFamily="49" charset="-122"/>
                <a:ea typeface="楷体" panose="02010609060101010101" pitchFamily="49" charset="-122"/>
              </a:rPr>
              <a:t>两</a:t>
            </a:r>
            <a:r>
              <a:rPr lang="zh-CN" altLang="en-US" b="1" dirty="0">
                <a:solidFill>
                  <a:srgbClr val="990000"/>
                </a:solidFill>
                <a:latin typeface="楷体" panose="02010609060101010101" pitchFamily="49" charset="-122"/>
                <a:ea typeface="楷体" panose="02010609060101010101" pitchFamily="49" charset="-122"/>
              </a:rPr>
              <a:t>道</a:t>
            </a:r>
            <a:r>
              <a:rPr lang="zh-CN" altLang="en-US" b="1" dirty="0" smtClean="0">
                <a:solidFill>
                  <a:srgbClr val="990000"/>
                </a:solidFill>
                <a:latin typeface="楷体" panose="02010609060101010101" pitchFamily="49" charset="-122"/>
                <a:ea typeface="楷体" panose="02010609060101010101" pitchFamily="49" charset="-122"/>
              </a:rPr>
              <a:t>非对称交错排列</a:t>
            </a:r>
            <a:r>
              <a:rPr lang="zh-CN" altLang="en-US" b="1" dirty="0">
                <a:solidFill>
                  <a:srgbClr val="990000"/>
                </a:solidFill>
                <a:latin typeface="楷体" panose="02010609060101010101" pitchFamily="49" charset="-122"/>
                <a:ea typeface="楷体" panose="02010609060101010101" pitchFamily="49" charset="-122"/>
              </a:rPr>
              <a:t>的</a:t>
            </a:r>
            <a:r>
              <a:rPr lang="zh-CN" altLang="en-US" b="1" dirty="0" smtClean="0">
                <a:solidFill>
                  <a:srgbClr val="990000"/>
                </a:solidFill>
                <a:latin typeface="楷体" panose="02010609060101010101" pitchFamily="49" charset="-122"/>
                <a:ea typeface="楷体" panose="02010609060101010101" pitchFamily="49" charset="-122"/>
              </a:rPr>
              <a:t>旋涡</a:t>
            </a:r>
            <a:endParaRPr lang="zh-CN" altLang="en-US" b="1" dirty="0">
              <a:solidFill>
                <a:srgbClr val="990000"/>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advClick="0" advTm="0">
        <p:wipe/>
      </p:transition>
    </mc:Choice>
    <mc:Fallback>
      <p:transition advClick="0" advTm="0">
        <p:wipe/>
      </p:transition>
    </mc:Fallback>
  </mc:AlternateContent>
  <p:timing>
    <p:tnLst>
      <p:par>
        <p:cTn id="1" dur="indefinite" restart="never" nodeType="tmRoot"/>
      </p:par>
    </p:tnLst>
  </p:timing>
</p:sld>
</file>

<file path=ppt/tags/tag1.xml><?xml version="1.0" encoding="utf-8"?>
<p:tagLst xmlns:p="http://schemas.openxmlformats.org/presentationml/2006/main">
  <p:tag name="commondata" val="eyJoZGlkIjoiZGE3Y2I3OTRlNTA1NjUwZGY1NGI3NTM4NWZhMGI4N2IifQ=="/>
</p:tagLst>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CDESIGNK</Template>
  <TotalTime>0</TotalTime>
  <Words>8022</Words>
  <Application>WPS 演示</Application>
  <PresentationFormat>全屏显示(4:3)</PresentationFormat>
  <Paragraphs>425</Paragraphs>
  <Slides>33</Slides>
  <Notes>2</Notes>
  <HiddenSlides>0</HiddenSlides>
  <MMClips>4</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52" baseType="lpstr">
      <vt:lpstr>Arial</vt:lpstr>
      <vt:lpstr>宋体</vt:lpstr>
      <vt:lpstr>Wingdings</vt:lpstr>
      <vt:lpstr>Times New Roman</vt:lpstr>
      <vt:lpstr>华文中宋</vt:lpstr>
      <vt:lpstr>华文隶书</vt:lpstr>
      <vt:lpstr>微软雅黑</vt:lpstr>
      <vt:lpstr>Helvetica Neue</vt:lpstr>
      <vt:lpstr>Cambria Math</vt:lpstr>
      <vt:lpstr>楷体</vt:lpstr>
      <vt:lpstr>Arial Unicode MS</vt:lpstr>
      <vt:lpstr>等线</vt:lpstr>
      <vt:lpstr>PingFang SC</vt:lpstr>
      <vt:lpstr>AMGDT</vt:lpstr>
      <vt:lpstr>华文新魏</vt:lpstr>
      <vt:lpstr>华文行楷</vt:lpstr>
      <vt:lpstr>Calibri</vt:lpstr>
      <vt:lpstr>古瓶荷花</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大学物理实验</dc:title>
  <dc:creator>User</dc:creator>
  <cp:lastModifiedBy>王光辉</cp:lastModifiedBy>
  <cp:revision>447</cp:revision>
  <dcterms:created xsi:type="dcterms:W3CDTF">2007-03-01T02:00:00Z</dcterms:created>
  <dcterms:modified xsi:type="dcterms:W3CDTF">2023-11-17T07:09:02Z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03AE2FC5628049FCAA68657F17E3A427_12</vt:lpwstr>
  </property>
  <property fmtid="{D5CDD505-2E9C-101B-9397-08002B2CF9AE}" pid="3" name="KSOProductBuildVer">
    <vt:lpwstr>2052-12.1.0.15712</vt:lpwstr>
  </property>
</Properties>
</file>